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60" r:id="rId2"/>
  </p:sldMasterIdLst>
  <p:notesMasterIdLst>
    <p:notesMasterId r:id="rId18"/>
  </p:notesMasterIdLst>
  <p:sldIdLst>
    <p:sldId id="256" r:id="rId3"/>
    <p:sldId id="257" r:id="rId4"/>
    <p:sldId id="258" r:id="rId5"/>
    <p:sldId id="259" r:id="rId6"/>
    <p:sldId id="260" r:id="rId7"/>
    <p:sldId id="272" r:id="rId8"/>
    <p:sldId id="270" r:id="rId9"/>
    <p:sldId id="261" r:id="rId10"/>
    <p:sldId id="262" r:id="rId11"/>
    <p:sldId id="263" r:id="rId12"/>
    <p:sldId id="264" r:id="rId13"/>
    <p:sldId id="265" r:id="rId14"/>
    <p:sldId id="266" r:id="rId15"/>
    <p:sldId id="268" r:id="rId16"/>
    <p:sldId id="267" r:id="rId17"/>
  </p:sldIdLst>
  <p:sldSz cx="9144000" cy="6858000" type="screen4x3"/>
  <p:notesSz cx="6799263" cy="9929813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0" roundtripDataSignature="AMtx7mgfCyIIBaZtR3ZRlwmPy3YlIVuF0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F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23" d="100"/>
          <a:sy n="123" d="100"/>
        </p:scale>
        <p:origin x="57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customschemas.google.com/relationships/presentationmetadata" Target="meta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4113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79925" y="4716650"/>
            <a:ext cx="5439400" cy="44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91768733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:notes"/>
          <p:cNvSpPr txBox="1">
            <a:spLocks noGrp="1"/>
          </p:cNvSpPr>
          <p:nvPr>
            <p:ph type="body" idx="1"/>
          </p:nvPr>
        </p:nvSpPr>
        <p:spPr>
          <a:xfrm>
            <a:off x="679925" y="4716650"/>
            <a:ext cx="5439400" cy="44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80" name="Google Shape;8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5988" y="744538"/>
            <a:ext cx="4967287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3952427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134" name="Google Shape;13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066790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163" name="Google Shape;16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3922351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7b5030c3c8_2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4113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7b5030c3c8_2_1:notes"/>
          <p:cNvSpPr txBox="1">
            <a:spLocks noGrp="1"/>
          </p:cNvSpPr>
          <p:nvPr>
            <p:ph type="body" idx="1"/>
          </p:nvPr>
        </p:nvSpPr>
        <p:spPr>
          <a:xfrm>
            <a:off x="679925" y="4716650"/>
            <a:ext cx="5439300" cy="446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45147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7b5030c3c8_2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4113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7b5030c3c8_2_10:notes"/>
          <p:cNvSpPr txBox="1">
            <a:spLocks noGrp="1"/>
          </p:cNvSpPr>
          <p:nvPr>
            <p:ph type="body" idx="1"/>
          </p:nvPr>
        </p:nvSpPr>
        <p:spPr>
          <a:xfrm>
            <a:off x="679925" y="4716650"/>
            <a:ext cx="5439300" cy="446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99256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6" name="Shape 15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199398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:notes"/>
          <p:cNvSpPr txBox="1">
            <a:spLocks noGrp="1"/>
          </p:cNvSpPr>
          <p:nvPr>
            <p:ph type="body" idx="1"/>
          </p:nvPr>
        </p:nvSpPr>
        <p:spPr>
          <a:xfrm>
            <a:off x="679925" y="4716650"/>
            <a:ext cx="5439400" cy="446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4113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730605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93" name="Google Shape;9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2234703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4:notes"/>
          <p:cNvSpPr txBox="1">
            <a:spLocks noGrp="1"/>
          </p:cNvSpPr>
          <p:nvPr>
            <p:ph type="body" idx="1"/>
          </p:nvPr>
        </p:nvSpPr>
        <p:spPr>
          <a:xfrm>
            <a:off x="679925" y="4716650"/>
            <a:ext cx="5439400" cy="446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4113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110475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5:notes"/>
          <p:cNvSpPr txBox="1">
            <a:spLocks noGrp="1"/>
          </p:cNvSpPr>
          <p:nvPr>
            <p:ph type="body" idx="1"/>
          </p:nvPr>
        </p:nvSpPr>
        <p:spPr>
          <a:xfrm>
            <a:off x="679925" y="4716650"/>
            <a:ext cx="5439400" cy="44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107" name="Google Shape;10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5988" y="744538"/>
            <a:ext cx="4967287" cy="37242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8421424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7" name="Shape 19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755769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8" name="Shape 20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995813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118" name="Google Shape;11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968014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7" name="Google Shape;127;p7:notes"/>
          <p:cNvSpPr txBox="1">
            <a:spLocks noGrp="1"/>
          </p:cNvSpPr>
          <p:nvPr>
            <p:ph type="body" idx="1"/>
          </p:nvPr>
        </p:nvSpPr>
        <p:spPr>
          <a:xfrm>
            <a:off x="679925" y="4716650"/>
            <a:ext cx="5439400" cy="44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9065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投影片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1"/>
          <p:cNvSpPr txBox="1">
            <a:spLocks noGrp="1"/>
          </p:cNvSpPr>
          <p:nvPr>
            <p:ph type="ctrTitle"/>
          </p:nvPr>
        </p:nvSpPr>
        <p:spPr>
          <a:xfrm>
            <a:off x="1143000" y="1122362"/>
            <a:ext cx="6858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  <a:defRPr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2pPr>
            <a:lvl3pPr lvl="2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3pPr>
            <a:lvl4pPr lvl="3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4pPr>
            <a:lvl5pPr lvl="4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5pPr>
            <a:lvl6pPr lvl="5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6pPr>
            <a:lvl7pPr lvl="6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7pPr>
            <a:lvl8pPr lvl="7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8pPr>
            <a:lvl9pPr lvl="8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9pPr>
          </a:lstStyle>
          <a:p>
            <a:endParaRPr/>
          </a:p>
        </p:txBody>
      </p:sp>
      <p:sp>
        <p:nvSpPr>
          <p:cNvPr id="13" name="Google Shape;13;p11"/>
          <p:cNvSpPr txBox="1"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1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" name="Google Shape;15;p11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" name="Google Shape;16;p11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5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5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5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5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5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5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5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5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5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及直排文字" type="vertTx">
  <p:cSld name="VERTICAL_TEX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0"/>
          <p:cNvSpPr txBox="1">
            <a:spLocks noGrp="1"/>
          </p:cNvSpPr>
          <p:nvPr>
            <p:ph type="title"/>
          </p:nvPr>
        </p:nvSpPr>
        <p:spPr>
          <a:xfrm>
            <a:off x="628651" y="365125"/>
            <a:ext cx="7886699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2pPr>
            <a:lvl3pPr lvl="2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3pPr>
            <a:lvl4pPr lvl="3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4pPr>
            <a:lvl5pPr lvl="4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5pPr>
            <a:lvl6pPr lvl="5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6pPr>
            <a:lvl7pPr lvl="6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7pPr>
            <a:lvl8pPr lvl="7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8pPr>
            <a:lvl9pPr lvl="8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9pPr>
          </a:lstStyle>
          <a:p>
            <a:endParaRPr/>
          </a:p>
        </p:txBody>
      </p:sp>
      <p:sp>
        <p:nvSpPr>
          <p:cNvPr id="68" name="Google Shape;68;p20"/>
          <p:cNvSpPr txBox="1">
            <a:spLocks noGrp="1"/>
          </p:cNvSpPr>
          <p:nvPr>
            <p:ph type="body" idx="1"/>
          </p:nvPr>
        </p:nvSpPr>
        <p:spPr>
          <a:xfrm rot="5400000">
            <a:off x="2396331" y="57945"/>
            <a:ext cx="4351338" cy="7886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6195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9" name="Google Shape;69;p20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0" name="Google Shape;70;p20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Google Shape;71;p20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5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5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5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5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5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5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5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5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5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直排標題及文字" type="vertTitleAndTx">
  <p:cSld name="VERTICAL_TITLE_AND_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1"/>
          <p:cNvSpPr txBox="1">
            <a:spLocks noGrp="1"/>
          </p:cNvSpPr>
          <p:nvPr>
            <p:ph type="title"/>
          </p:nvPr>
        </p:nvSpPr>
        <p:spPr>
          <a:xfrm rot="5400000">
            <a:off x="4623594" y="2285207"/>
            <a:ext cx="5811838" cy="1971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2pPr>
            <a:lvl3pPr lvl="2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3pPr>
            <a:lvl4pPr lvl="3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4pPr>
            <a:lvl5pPr lvl="4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5pPr>
            <a:lvl6pPr lvl="5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6pPr>
            <a:lvl7pPr lvl="6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7pPr>
            <a:lvl8pPr lvl="7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8pPr>
            <a:lvl9pPr lvl="8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9pPr>
          </a:lstStyle>
          <a:p>
            <a:endParaRPr/>
          </a:p>
        </p:txBody>
      </p:sp>
      <p:sp>
        <p:nvSpPr>
          <p:cNvPr id="74" name="Google Shape;74;p21"/>
          <p:cNvSpPr txBox="1">
            <a:spLocks noGrp="1"/>
          </p:cNvSpPr>
          <p:nvPr>
            <p:ph type="body" idx="1"/>
          </p:nvPr>
        </p:nvSpPr>
        <p:spPr>
          <a:xfrm rot="5400000">
            <a:off x="623094" y="370683"/>
            <a:ext cx="5811838" cy="5800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6195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5" name="Google Shape;75;p21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6" name="Google Shape;76;p21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Google Shape;77;p21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5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5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5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5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5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5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5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5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5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標題及物件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0" y="18256"/>
            <a:ext cx="9144000" cy="62267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2800" b="0" i="0" u="none" strike="noStrike" cap="none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endParaRPr dirty="0"/>
          </a:p>
        </p:txBody>
      </p:sp>
      <p:sp>
        <p:nvSpPr>
          <p:cNvPr id="19" name="Shape 19"/>
          <p:cNvSpPr txBox="1">
            <a:spLocks noGrp="1"/>
          </p:cNvSpPr>
          <p:nvPr>
            <p:ph type="body" idx="1" hasCustomPrompt="1"/>
          </p:nvPr>
        </p:nvSpPr>
        <p:spPr>
          <a:xfrm>
            <a:off x="36587" y="851403"/>
            <a:ext cx="9070825" cy="564147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476250" marR="0" lvl="0" indent="-34290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Wingdings" panose="05000000000000000000" pitchFamily="2" charset="2"/>
              <a:buChar char="q"/>
              <a:defRPr sz="2000" b="0" i="0" u="none" strike="noStrike" cap="none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defRPr>
            </a:lvl1pPr>
            <a:lvl2pPr marL="742950" marR="0" lvl="1" indent="-2857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Wingdings" panose="05000000000000000000" pitchFamily="2" charset="2"/>
              <a:buChar char="§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57250" marR="0" lvl="2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dirty="0"/>
              <a:t>Click to add title</a:t>
            </a:r>
          </a:p>
          <a:p>
            <a:pPr lvl="1"/>
            <a:r>
              <a:rPr lang="en-US" dirty="0"/>
              <a:t>Click to add title</a:t>
            </a:r>
          </a:p>
          <a:p>
            <a:pPr lvl="2"/>
            <a:r>
              <a:rPr lang="en-US" dirty="0"/>
              <a:t> </a:t>
            </a:r>
            <a:r>
              <a:rPr lang="en-US" sz="1600" dirty="0"/>
              <a:t>Click to add title</a:t>
            </a:r>
            <a:endParaRPr lang="en-US" dirty="0"/>
          </a:p>
          <a:p>
            <a:endParaRPr lang="en-US" dirty="0"/>
          </a:p>
        </p:txBody>
      </p:sp>
      <p:sp>
        <p:nvSpPr>
          <p:cNvPr id="22" name="Shape 22"/>
          <p:cNvSpPr txBox="1">
            <a:spLocks noGrp="1"/>
          </p:cNvSpPr>
          <p:nvPr>
            <p:ph type="sldNum" idx="12"/>
          </p:nvPr>
        </p:nvSpPr>
        <p:spPr>
          <a:xfrm>
            <a:off x="7050013" y="6492875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lvl1pPr>
              <a:defRPr sz="14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 smtClean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322226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兩項物件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>
            <a:spLocks noGrp="1"/>
          </p:cNvSpPr>
          <p:nvPr>
            <p:ph type="title"/>
          </p:nvPr>
        </p:nvSpPr>
        <p:spPr>
          <a:xfrm>
            <a:off x="628651" y="365125"/>
            <a:ext cx="78866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71450" marR="0" lvl="0" indent="-3810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4350" marR="0" lvl="1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57250" marR="0" lvl="2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body" idx="2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71450" marR="0" lvl="0" indent="-3810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4350" marR="0" lvl="1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57250" marR="0" lvl="2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9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34" name="Shape 34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9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35" name="Shape 35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fld id="{00000000-1234-1234-1234-123412341234}" type="slidenum">
              <a:rPr kumimoji="0" lang="en-US" sz="900" b="0" i="0" u="none" strike="noStrike" kern="0" cap="none" spc="0" normalizeH="0" baseline="0" noProof="0" smtClean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5609615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比對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629841" y="365125"/>
            <a:ext cx="78866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body" idx="1"/>
          </p:nvPr>
        </p:nvSpPr>
        <p:spPr>
          <a:xfrm>
            <a:off x="629841" y="1681163"/>
            <a:ext cx="3868340" cy="82391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35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629841" y="2505075"/>
            <a:ext cx="3868340" cy="36845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71450" marR="0" lvl="0" indent="-3810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4350" marR="0" lvl="1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57250" marR="0" lvl="2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body" idx="3"/>
          </p:nvPr>
        </p:nvSpPr>
        <p:spPr>
          <a:xfrm>
            <a:off x="4629151" y="1681163"/>
            <a:ext cx="3887390" cy="82391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35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body" idx="4"/>
          </p:nvPr>
        </p:nvSpPr>
        <p:spPr>
          <a:xfrm>
            <a:off x="4629151" y="2505075"/>
            <a:ext cx="3887390" cy="36845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71450" marR="0" lvl="0" indent="-3810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4350" marR="0" lvl="1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57250" marR="0" lvl="2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9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43" name="Shape 43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9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44" name="Shape 44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fld id="{00000000-1234-1234-1234-123412341234}" type="slidenum">
              <a:rPr kumimoji="0" lang="en-US" sz="900" b="0" i="0" u="none" strike="noStrike" kern="0" cap="none" spc="0" normalizeH="0" baseline="0" noProof="0" smtClean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215981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只有標題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>
            <a:spLocks noGrp="1"/>
          </p:cNvSpPr>
          <p:nvPr>
            <p:ph type="title"/>
          </p:nvPr>
        </p:nvSpPr>
        <p:spPr>
          <a:xfrm>
            <a:off x="628651" y="365125"/>
            <a:ext cx="78866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9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48" name="Shape 48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9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fld id="{00000000-1234-1234-1234-123412341234}" type="slidenum">
              <a:rPr kumimoji="0" lang="en-US" sz="900" b="0" i="0" u="none" strike="noStrike" kern="0" cap="none" spc="0" normalizeH="0" baseline="0" noProof="0" smtClean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056895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含標題的內容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title"/>
          </p:nvPr>
        </p:nvSpPr>
        <p:spPr>
          <a:xfrm>
            <a:off x="629841" y="457201"/>
            <a:ext cx="2949178" cy="1600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body" idx="1"/>
          </p:nvPr>
        </p:nvSpPr>
        <p:spPr>
          <a:xfrm>
            <a:off x="3887391" y="987425"/>
            <a:ext cx="4629149" cy="48736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71450" marR="0" lvl="0" indent="-1905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4350" marR="0" lvl="1" indent="-381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57250" marR="0" lvl="2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body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9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59" name="Shape 59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9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60" name="Shape 60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fld id="{00000000-1234-1234-1234-123412341234}" type="slidenum">
              <a:rPr kumimoji="0" lang="en-US" sz="900" b="0" i="0" u="none" strike="noStrike" kern="0" cap="none" spc="0" normalizeH="0" baseline="0" noProof="0" smtClean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773685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含標題的圖片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>
            <a:spLocks noGrp="1"/>
          </p:cNvSpPr>
          <p:nvPr>
            <p:ph type="title"/>
          </p:nvPr>
        </p:nvSpPr>
        <p:spPr>
          <a:xfrm>
            <a:off x="629841" y="457201"/>
            <a:ext cx="2949178" cy="1600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endParaRPr/>
          </a:p>
        </p:txBody>
      </p:sp>
      <p:sp>
        <p:nvSpPr>
          <p:cNvPr id="63" name="Shape 63"/>
          <p:cNvSpPr>
            <a:spLocks noGrp="1"/>
          </p:cNvSpPr>
          <p:nvPr>
            <p:ph type="pic" idx="2"/>
          </p:nvPr>
        </p:nvSpPr>
        <p:spPr>
          <a:xfrm>
            <a:off x="3887391" y="987425"/>
            <a:ext cx="4629149" cy="48736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9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66" name="Shape 66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9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67" name="Shape 67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fld id="{00000000-1234-1234-1234-123412341234}" type="slidenum">
              <a:rPr kumimoji="0" lang="en-US" sz="900" b="0" i="0" u="none" strike="noStrike" kern="0" cap="none" spc="0" normalizeH="0" baseline="0" noProof="0" smtClean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3699916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標題及直排文字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>
            <a:spLocks noGrp="1"/>
          </p:cNvSpPr>
          <p:nvPr>
            <p:ph type="title"/>
          </p:nvPr>
        </p:nvSpPr>
        <p:spPr>
          <a:xfrm>
            <a:off x="628651" y="365125"/>
            <a:ext cx="78866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 rot="5400000">
            <a:off x="2396331" y="57945"/>
            <a:ext cx="4351338" cy="7886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71450" marR="0" lvl="0" indent="-3810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4350" marR="0" lvl="1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57250" marR="0" lvl="2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9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72" name="Shape 72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9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73" name="Shape 73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fld id="{00000000-1234-1234-1234-123412341234}" type="slidenum">
              <a:rPr kumimoji="0" lang="en-US" sz="900" b="0" i="0" u="none" strike="noStrike" kern="0" cap="none" spc="0" normalizeH="0" baseline="0" noProof="0" smtClean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7162348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直排標題及文字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 rot="5400000">
            <a:off x="4623594" y="2285207"/>
            <a:ext cx="5811838" cy="19716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 rot="5400000">
            <a:off x="623094" y="370683"/>
            <a:ext cx="5811838" cy="58007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71450" marR="0" lvl="0" indent="-3810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4350" marR="0" lvl="1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57250" marR="0" lvl="2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9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78" name="Shape 78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9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79" name="Shape 79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fld id="{00000000-1234-1234-1234-123412341234}" type="slidenum">
              <a:rPr kumimoji="0" lang="en-US" sz="900" b="0" i="0" u="none" strike="noStrike" kern="0" cap="none" spc="0" normalizeH="0" baseline="0" noProof="0" smtClean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577537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及物件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2"/>
          <p:cNvSpPr txBox="1">
            <a:spLocks noGrp="1"/>
          </p:cNvSpPr>
          <p:nvPr>
            <p:ph type="title"/>
          </p:nvPr>
        </p:nvSpPr>
        <p:spPr>
          <a:xfrm>
            <a:off x="0" y="18256"/>
            <a:ext cx="9144000" cy="682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2pPr>
            <a:lvl3pPr lvl="2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3pPr>
            <a:lvl4pPr lvl="3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4pPr>
            <a:lvl5pPr lvl="4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5pPr>
            <a:lvl6pPr lvl="5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6pPr>
            <a:lvl7pPr lvl="6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7pPr>
            <a:lvl8pPr lvl="7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8pPr>
            <a:lvl9pPr lvl="8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9pPr>
          </a:lstStyle>
          <a:p>
            <a:endParaRPr/>
          </a:p>
        </p:txBody>
      </p:sp>
      <p:sp>
        <p:nvSpPr>
          <p:cNvPr id="19" name="Google Shape;19;p12"/>
          <p:cNvSpPr txBox="1">
            <a:spLocks noGrp="1"/>
          </p:cNvSpPr>
          <p:nvPr>
            <p:ph type="body" idx="1"/>
          </p:nvPr>
        </p:nvSpPr>
        <p:spPr>
          <a:xfrm>
            <a:off x="0" y="862564"/>
            <a:ext cx="9144000" cy="55211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55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❑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" name="Google Shape;20;p12"/>
          <p:cNvSpPr txBox="1">
            <a:spLocks noGrp="1"/>
          </p:cNvSpPr>
          <p:nvPr>
            <p:ph type="sldNum" idx="12"/>
          </p:nvPr>
        </p:nvSpPr>
        <p:spPr>
          <a:xfrm>
            <a:off x="7086601" y="6474619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5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90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章節標題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3"/>
          <p:cNvSpPr txBox="1">
            <a:spLocks noGrp="1"/>
          </p:cNvSpPr>
          <p:nvPr>
            <p:ph type="title"/>
          </p:nvPr>
        </p:nvSpPr>
        <p:spPr>
          <a:xfrm>
            <a:off x="623888" y="1709739"/>
            <a:ext cx="7886699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2pPr>
            <a:lvl3pPr lvl="2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3pPr>
            <a:lvl4pPr lvl="3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4pPr>
            <a:lvl5pPr lvl="4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5pPr>
            <a:lvl6pPr lvl="5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6pPr>
            <a:lvl7pPr lvl="6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7pPr>
            <a:lvl8pPr lvl="7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8pPr>
            <a:lvl9pPr lvl="8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9pPr>
          </a:lstStyle>
          <a:p>
            <a:endParaRPr/>
          </a:p>
        </p:txBody>
      </p:sp>
      <p:sp>
        <p:nvSpPr>
          <p:cNvPr id="23" name="Google Shape;23;p13"/>
          <p:cNvSpPr txBox="1">
            <a:spLocks noGrp="1"/>
          </p:cNvSpPr>
          <p:nvPr>
            <p:ph type="body" idx="1"/>
          </p:nvPr>
        </p:nvSpPr>
        <p:spPr>
          <a:xfrm>
            <a:off x="623888" y="4589463"/>
            <a:ext cx="7886699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Font typeface="Arial"/>
              <a:buNone/>
              <a:defRPr sz="135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" name="Google Shape;24;p13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5" name="Google Shape;25;p13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" name="Google Shape;26;p13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5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5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5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5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5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5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5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5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5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兩項物件" type="twoObj">
  <p:cSld name="TWO_OBJECTS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4"/>
          <p:cNvSpPr txBox="1">
            <a:spLocks noGrp="1"/>
          </p:cNvSpPr>
          <p:nvPr>
            <p:ph type="title"/>
          </p:nvPr>
        </p:nvSpPr>
        <p:spPr>
          <a:xfrm>
            <a:off x="628651" y="365125"/>
            <a:ext cx="7886699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2pPr>
            <a:lvl3pPr lvl="2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3pPr>
            <a:lvl4pPr lvl="3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4pPr>
            <a:lvl5pPr lvl="4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5pPr>
            <a:lvl6pPr lvl="5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6pPr>
            <a:lvl7pPr lvl="6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7pPr>
            <a:lvl8pPr lvl="7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8pPr>
            <a:lvl9pPr lvl="8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9pPr>
          </a:lstStyle>
          <a:p>
            <a:endParaRPr/>
          </a:p>
        </p:txBody>
      </p:sp>
      <p:sp>
        <p:nvSpPr>
          <p:cNvPr id="29" name="Google Shape;29;p14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6195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0" name="Google Shape;30;p14"/>
          <p:cNvSpPr txBox="1">
            <a:spLocks noGrp="1"/>
          </p:cNvSpPr>
          <p:nvPr>
            <p:ph type="body" idx="2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6195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" name="Google Shape;31;p14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" name="Google Shape;32;p14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3" name="Google Shape;33;p14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5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5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5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5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5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5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5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5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5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比對" type="twoTxTwoObj">
  <p:cSld name="TWO_OBJECTS_WITH_TEX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5"/>
          <p:cNvSpPr txBox="1">
            <a:spLocks noGrp="1"/>
          </p:cNvSpPr>
          <p:nvPr>
            <p:ph type="title"/>
          </p:nvPr>
        </p:nvSpPr>
        <p:spPr>
          <a:xfrm>
            <a:off x="629841" y="365125"/>
            <a:ext cx="7886699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2pPr>
            <a:lvl3pPr lvl="2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3pPr>
            <a:lvl4pPr lvl="3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4pPr>
            <a:lvl5pPr lvl="4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5pPr>
            <a:lvl6pPr lvl="5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6pPr>
            <a:lvl7pPr lvl="6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7pPr>
            <a:lvl8pPr lvl="7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8pPr>
            <a:lvl9pPr lvl="8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9pPr>
          </a:lstStyle>
          <a:p>
            <a:endParaRPr/>
          </a:p>
        </p:txBody>
      </p:sp>
      <p:sp>
        <p:nvSpPr>
          <p:cNvPr id="36" name="Google Shape;36;p15"/>
          <p:cNvSpPr txBox="1">
            <a:spLocks noGrp="1"/>
          </p:cNvSpPr>
          <p:nvPr>
            <p:ph type="body" idx="1"/>
          </p:nvPr>
        </p:nvSpPr>
        <p:spPr>
          <a:xfrm>
            <a:off x="629841" y="1681163"/>
            <a:ext cx="3868340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35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7" name="Google Shape;37;p15"/>
          <p:cNvSpPr txBox="1">
            <a:spLocks noGrp="1"/>
          </p:cNvSpPr>
          <p:nvPr>
            <p:ph type="body" idx="2"/>
          </p:nvPr>
        </p:nvSpPr>
        <p:spPr>
          <a:xfrm>
            <a:off x="629841" y="2505075"/>
            <a:ext cx="3868340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6195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" name="Google Shape;38;p15"/>
          <p:cNvSpPr txBox="1">
            <a:spLocks noGrp="1"/>
          </p:cNvSpPr>
          <p:nvPr>
            <p:ph type="body" idx="3"/>
          </p:nvPr>
        </p:nvSpPr>
        <p:spPr>
          <a:xfrm>
            <a:off x="4629151" y="1681163"/>
            <a:ext cx="3887390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35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9" name="Google Shape;39;p15"/>
          <p:cNvSpPr txBox="1">
            <a:spLocks noGrp="1"/>
          </p:cNvSpPr>
          <p:nvPr>
            <p:ph type="body" idx="4"/>
          </p:nvPr>
        </p:nvSpPr>
        <p:spPr>
          <a:xfrm>
            <a:off x="4629151" y="2505075"/>
            <a:ext cx="3887390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6195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0" name="Google Shape;40;p15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1" name="Google Shape;41;p15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2" name="Google Shape;42;p15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5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5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5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5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5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5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5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5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5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只有標題" type="titleOnly">
  <p:cSld name="TITLE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6"/>
          <p:cNvSpPr txBox="1">
            <a:spLocks noGrp="1"/>
          </p:cNvSpPr>
          <p:nvPr>
            <p:ph type="title"/>
          </p:nvPr>
        </p:nvSpPr>
        <p:spPr>
          <a:xfrm>
            <a:off x="628651" y="365125"/>
            <a:ext cx="7886699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2pPr>
            <a:lvl3pPr lvl="2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3pPr>
            <a:lvl4pPr lvl="3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4pPr>
            <a:lvl5pPr lvl="4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5pPr>
            <a:lvl6pPr lvl="5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6pPr>
            <a:lvl7pPr lvl="6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7pPr>
            <a:lvl8pPr lvl="7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8pPr>
            <a:lvl9pPr lvl="8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9pPr>
          </a:lstStyle>
          <a:p>
            <a:endParaRPr/>
          </a:p>
        </p:txBody>
      </p:sp>
      <p:sp>
        <p:nvSpPr>
          <p:cNvPr id="45" name="Google Shape;45;p16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6" name="Google Shape;46;p16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7" name="Google Shape;47;p16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5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5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5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5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5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5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5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5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5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空白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7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0" name="Google Shape;50;p17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" name="Google Shape;51;p17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5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5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5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5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5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5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5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5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5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含標題的內容" type="objTx">
  <p:cSld name="OBJECT_WITH_CAPTION_TEXT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8"/>
          <p:cNvSpPr txBox="1">
            <a:spLocks noGrp="1"/>
          </p:cNvSpPr>
          <p:nvPr>
            <p:ph type="title"/>
          </p:nvPr>
        </p:nvSpPr>
        <p:spPr>
          <a:xfrm>
            <a:off x="629841" y="457201"/>
            <a:ext cx="2949178" cy="1600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2pPr>
            <a:lvl3pPr lvl="2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3pPr>
            <a:lvl4pPr lvl="3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4pPr>
            <a:lvl5pPr lvl="4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5pPr>
            <a:lvl6pPr lvl="5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6pPr>
            <a:lvl7pPr lvl="6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7pPr>
            <a:lvl8pPr lvl="7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8pPr>
            <a:lvl9pPr lvl="8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9pPr>
          </a:lstStyle>
          <a:p>
            <a:endParaRPr/>
          </a:p>
        </p:txBody>
      </p:sp>
      <p:sp>
        <p:nvSpPr>
          <p:cNvPr id="54" name="Google Shape;54;p18"/>
          <p:cNvSpPr txBox="1">
            <a:spLocks noGrp="1"/>
          </p:cNvSpPr>
          <p:nvPr>
            <p:ph type="body" idx="1"/>
          </p:nvPr>
        </p:nvSpPr>
        <p:spPr>
          <a:xfrm>
            <a:off x="3887391" y="987425"/>
            <a:ext cx="4629149" cy="4873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619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Google Shape;55;p18"/>
          <p:cNvSpPr txBox="1">
            <a:spLocks noGrp="1"/>
          </p:cNvSpPr>
          <p:nvPr>
            <p:ph type="body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6" name="Google Shape;56;p18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Google Shape;57;p18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8" name="Google Shape;58;p18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5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5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5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5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5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5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5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5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5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含標題的圖片" type="picTx">
  <p:cSld name="PICTURE_WITH_CAPTION_TEXT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9"/>
          <p:cNvSpPr txBox="1">
            <a:spLocks noGrp="1"/>
          </p:cNvSpPr>
          <p:nvPr>
            <p:ph type="title"/>
          </p:nvPr>
        </p:nvSpPr>
        <p:spPr>
          <a:xfrm>
            <a:off x="629841" y="457201"/>
            <a:ext cx="2949178" cy="1600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2pPr>
            <a:lvl3pPr lvl="2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3pPr>
            <a:lvl4pPr lvl="3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4pPr>
            <a:lvl5pPr lvl="4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5pPr>
            <a:lvl6pPr lvl="5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6pPr>
            <a:lvl7pPr lvl="6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7pPr>
            <a:lvl8pPr lvl="7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8pPr>
            <a:lvl9pPr lvl="8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9pPr>
          </a:lstStyle>
          <a:p>
            <a:endParaRPr/>
          </a:p>
        </p:txBody>
      </p:sp>
      <p:sp>
        <p:nvSpPr>
          <p:cNvPr id="61" name="Google Shape;61;p19"/>
          <p:cNvSpPr>
            <a:spLocks noGrp="1"/>
          </p:cNvSpPr>
          <p:nvPr>
            <p:ph type="pic" idx="2"/>
          </p:nvPr>
        </p:nvSpPr>
        <p:spPr>
          <a:xfrm>
            <a:off x="3887391" y="987425"/>
            <a:ext cx="4629149" cy="4873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2" name="Google Shape;62;p19"/>
          <p:cNvSpPr txBox="1">
            <a:spLocks noGrp="1"/>
          </p:cNvSpPr>
          <p:nvPr>
            <p:ph type="body" idx="1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3" name="Google Shape;63;p19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19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Google Shape;65;p19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5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5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5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5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5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5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5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5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5"/>
              <a:buFont typeface="Calibri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9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0"/>
          <p:cNvSpPr txBox="1">
            <a:spLocks noGrp="1"/>
          </p:cNvSpPr>
          <p:nvPr>
            <p:ph type="title"/>
          </p:nvPr>
        </p:nvSpPr>
        <p:spPr>
          <a:xfrm>
            <a:off x="628651" y="365125"/>
            <a:ext cx="7886699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0"/>
          <p:cNvSpPr txBox="1">
            <a:spLocks noGrp="1"/>
          </p:cNvSpPr>
          <p:nvPr>
            <p:ph type="body" idx="1"/>
          </p:nvPr>
        </p:nvSpPr>
        <p:spPr>
          <a:xfrm>
            <a:off x="628651" y="1825625"/>
            <a:ext cx="7886699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0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0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libri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0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5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5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5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5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5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5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5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5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5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0" y="18256"/>
            <a:ext cx="9144000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 dirty="0"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628651" y="1825625"/>
            <a:ext cx="7886699" cy="43513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8" name="Shape 8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9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9" name="Shape 9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9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10" name="Shape 10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fld id="{00000000-1234-1234-1234-123412341234}" type="slidenum">
              <a:rPr kumimoji="0" lang="en-US" sz="900" b="0" i="0" u="none" strike="noStrike" kern="0" cap="none" spc="0" normalizeH="0" baseline="0" noProof="0" smtClean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54148245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i1007673219@gmail.co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5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0.png"/><Relationship Id="rId5" Type="http://schemas.openxmlformats.org/officeDocument/2006/relationships/hyperlink" Target="https://github.com/opencv/opencv/blob/master/samples/cpp/lkdemo.cpp" TargetMode="External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v.org/release.html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python.org/downloads/" TargetMode="External"/><Relationship Id="rId4" Type="http://schemas.openxmlformats.org/officeDocument/2006/relationships/hyperlink" Target="http://www.cc.ncku.edu.tw/download/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tmp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"/>
          <p:cNvSpPr txBox="1">
            <a:spLocks noGrp="1"/>
          </p:cNvSpPr>
          <p:nvPr>
            <p:ph type="ctrTitle"/>
          </p:nvPr>
        </p:nvSpPr>
        <p:spPr>
          <a:xfrm>
            <a:off x="1143000" y="879894"/>
            <a:ext cx="6858000" cy="26098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75"/>
              <a:buNone/>
            </a:pPr>
            <a:r>
              <a:rPr lang="en-US" sz="2700" b="1" dirty="0" err="1">
                <a:latin typeface="Arial"/>
                <a:ea typeface="Arial"/>
                <a:cs typeface="Arial"/>
                <a:sym typeface="Arial"/>
              </a:rPr>
              <a:t>影像處理、電腦視覺及深度學習概論</a:t>
            </a:r>
            <a:r>
              <a:rPr lang="en-US" sz="2700" b="1" dirty="0">
                <a:latin typeface="Arial"/>
                <a:ea typeface="Arial"/>
                <a:cs typeface="Arial"/>
                <a:sym typeface="Arial"/>
              </a:rPr>
              <a:t> (Introduction to Image Processing, Computer Vision and Deep Learning)</a:t>
            </a:r>
            <a:br>
              <a:rPr lang="en-US" sz="2700" dirty="0">
                <a:latin typeface="Arial"/>
                <a:ea typeface="Arial"/>
                <a:cs typeface="Arial"/>
                <a:sym typeface="Arial"/>
              </a:rPr>
            </a:br>
            <a:br>
              <a:rPr lang="en-US" sz="2700" dirty="0">
                <a:latin typeface="Arial"/>
                <a:ea typeface="Arial"/>
                <a:cs typeface="Arial"/>
                <a:sym typeface="Arial"/>
              </a:rPr>
            </a:br>
            <a:r>
              <a:rPr lang="en-US" sz="2700" dirty="0">
                <a:latin typeface="Arial"/>
                <a:ea typeface="Arial"/>
                <a:cs typeface="Arial"/>
                <a:sym typeface="Arial"/>
              </a:rPr>
              <a:t>Homework 2</a:t>
            </a:r>
            <a:endParaRPr sz="27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1"/>
          <p:cNvSpPr txBox="1">
            <a:spLocks noGrp="1"/>
          </p:cNvSpPr>
          <p:nvPr>
            <p:ph type="subTitle" idx="1"/>
          </p:nvPr>
        </p:nvSpPr>
        <p:spPr>
          <a:xfrm>
            <a:off x="1143000" y="3558778"/>
            <a:ext cx="6858000" cy="2084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50"/>
              <a:buNone/>
            </a:pPr>
            <a:r>
              <a:rPr lang="en-US" dirty="0">
                <a:latin typeface="Arial"/>
                <a:ea typeface="Arial"/>
                <a:cs typeface="Arial"/>
                <a:sym typeface="Arial"/>
              </a:rPr>
              <a:t>TA:</a:t>
            </a:r>
            <a:endParaRPr dirty="0"/>
          </a:p>
          <a:p>
            <a:pPr marL="0" lvl="0" indent="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450"/>
              <a:buNone/>
            </a:pPr>
            <a:r>
              <a:rPr lang="en-US" dirty="0">
                <a:latin typeface="Arial"/>
                <a:ea typeface="Arial"/>
                <a:cs typeface="Arial"/>
                <a:sym typeface="Arial"/>
              </a:rPr>
              <a:t>Kevin: </a:t>
            </a:r>
            <a:r>
              <a:rPr lang="en-US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i1007673219@gmail.com</a:t>
            </a:r>
            <a:endParaRPr dirty="0">
              <a:latin typeface="Arial"/>
              <a:ea typeface="Arial"/>
              <a:cs typeface="Arial"/>
              <a:sym typeface="Arial"/>
            </a:endParaRPr>
          </a:p>
          <a:p>
            <a:pPr marL="0" lvl="0" indent="1815704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450"/>
              <a:buNone/>
            </a:pPr>
            <a:endParaRPr dirty="0">
              <a:latin typeface="Arial"/>
              <a:ea typeface="Arial"/>
              <a:cs typeface="Arial"/>
              <a:sym typeface="Arial"/>
            </a:endParaRPr>
          </a:p>
          <a:p>
            <a:pPr marL="0" lvl="0" indent="1815704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450"/>
              <a:buNone/>
            </a:pPr>
            <a:r>
              <a:rPr lang="en-US" dirty="0">
                <a:latin typeface="Arial"/>
                <a:ea typeface="Arial"/>
                <a:cs typeface="Arial"/>
                <a:sym typeface="Arial"/>
              </a:rPr>
              <a:t>Office Hour: 19:00~21:00, Mon.</a:t>
            </a:r>
            <a:endParaRPr dirty="0"/>
          </a:p>
          <a:p>
            <a:pPr marL="0" lvl="0" indent="1815704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450"/>
              <a:buNone/>
            </a:pPr>
            <a:r>
              <a:rPr lang="en-US" dirty="0">
                <a:latin typeface="Arial"/>
                <a:ea typeface="Arial"/>
                <a:cs typeface="Arial"/>
                <a:sym typeface="Arial"/>
              </a:rPr>
              <a:t>		      09:00~11:00, Wed.</a:t>
            </a:r>
            <a:endParaRPr dirty="0"/>
          </a:p>
          <a:p>
            <a:pPr marL="0" lvl="0" indent="1815704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450"/>
              <a:buNone/>
            </a:pPr>
            <a:r>
              <a:rPr lang="en-US" dirty="0">
                <a:latin typeface="Arial"/>
                <a:ea typeface="Arial"/>
                <a:cs typeface="Arial"/>
                <a:sym typeface="Arial"/>
              </a:rPr>
              <a:t>	 At CSIE 9F Robotics Lab.</a:t>
            </a:r>
            <a:endParaRPr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8"/>
          <p:cNvSpPr txBox="1">
            <a:spLocks noGrp="1"/>
          </p:cNvSpPr>
          <p:nvPr>
            <p:ph type="sldNum" idx="12"/>
          </p:nvPr>
        </p:nvSpPr>
        <p:spPr>
          <a:xfrm>
            <a:off x="7086601" y="6584156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5"/>
              <a:buFont typeface="Calibri"/>
              <a:buNone/>
            </a:pPr>
            <a:fld id="{00000000-1234-1234-1234-123412341234}" type="slidenum">
              <a:rPr lang="en-US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8"/>
          <p:cNvSpPr txBox="1">
            <a:spLocks noGrp="1"/>
          </p:cNvSpPr>
          <p:nvPr>
            <p:ph type="body" idx="1"/>
          </p:nvPr>
        </p:nvSpPr>
        <p:spPr>
          <a:xfrm>
            <a:off x="-2896" y="453737"/>
            <a:ext cx="9062207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360363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❑"/>
            </a:pPr>
            <a:r>
              <a:rPr lang="en-US" dirty="0"/>
              <a:t>Given a video: opticalFlow.mp4</a:t>
            </a:r>
            <a:endParaRPr dirty="0"/>
          </a:p>
          <a:p>
            <a:pPr marL="360363" lvl="0" indent="-292100" algn="l" rtl="0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2000"/>
              <a:buChar char="❑"/>
            </a:pPr>
            <a:r>
              <a:rPr lang="en-US" dirty="0">
                <a:latin typeface="Arial"/>
                <a:ea typeface="Arial"/>
                <a:cs typeface="Arial"/>
                <a:sym typeface="Arial"/>
              </a:rPr>
              <a:t>Q: 1) Click the button “3.1 Preprocessing” to:</a:t>
            </a:r>
            <a:endParaRPr dirty="0"/>
          </a:p>
          <a:p>
            <a:pPr marL="1255713" lvl="0" indent="-174625" algn="l" rtl="0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dirty="0"/>
              <a:t>Manually (</a:t>
            </a:r>
            <a:r>
              <a:rPr lang="en-US" dirty="0" err="1"/>
              <a:t>setMouseCallback</a:t>
            </a:r>
            <a:r>
              <a:rPr lang="en-US" dirty="0"/>
              <a:t> ) or automatically    (</a:t>
            </a:r>
            <a:r>
              <a:rPr lang="en-US" dirty="0" err="1"/>
              <a:t>SimpleBlobDetector</a:t>
            </a:r>
            <a:r>
              <a:rPr lang="en-US" dirty="0"/>
              <a:t>) 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detect 7 center points of 7 </a:t>
            </a:r>
            <a:r>
              <a:rPr lang="en-US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blue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 circles of the 1</a:t>
            </a:r>
            <a:r>
              <a:rPr lang="en-US" baseline="30000" dirty="0">
                <a:latin typeface="Arial"/>
                <a:ea typeface="Arial"/>
                <a:cs typeface="Arial"/>
                <a:sym typeface="Arial"/>
              </a:rPr>
              <a:t>st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 frame.</a:t>
            </a:r>
            <a:endParaRPr dirty="0">
              <a:latin typeface="Arial"/>
              <a:ea typeface="Arial"/>
              <a:cs typeface="Arial"/>
              <a:sym typeface="Arial"/>
            </a:endParaRPr>
          </a:p>
          <a:p>
            <a:pPr marL="1255713" lvl="0" indent="-174625" algn="l" rtl="0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dirty="0">
                <a:latin typeface="Arial"/>
                <a:ea typeface="Arial"/>
                <a:cs typeface="Arial"/>
                <a:sym typeface="Arial"/>
              </a:rPr>
              <a:t>Show the square </a:t>
            </a:r>
            <a:r>
              <a:rPr lang="en-US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boundary </a:t>
            </a:r>
            <a:r>
              <a:rPr lang="en-US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(not </a:t>
            </a:r>
            <a:r>
              <a:rPr lang="en-US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red</a:t>
            </a:r>
            <a:r>
              <a:rPr lang="en-US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filled like the ex. image).</a:t>
            </a:r>
            <a:endParaRPr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8"/>
          <p:cNvSpPr txBox="1"/>
          <p:nvPr/>
        </p:nvSpPr>
        <p:spPr>
          <a:xfrm>
            <a:off x="23147" y="3339055"/>
            <a:ext cx="840558" cy="300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350"/>
              <a:buFont typeface="Arial"/>
              <a:buNone/>
            </a:pPr>
            <a:r>
              <a:rPr lang="en-US" sz="135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Ex:</a:t>
            </a:r>
            <a:endParaRPr sz="1350" b="0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9" name="Google Shape;139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65000" y="3251694"/>
            <a:ext cx="657225" cy="695827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8"/>
          <p:cNvSpPr/>
          <p:nvPr/>
        </p:nvSpPr>
        <p:spPr>
          <a:xfrm rot="5400000">
            <a:off x="5729895" y="2913639"/>
            <a:ext cx="149436" cy="526678"/>
          </a:xfrm>
          <a:prstGeom prst="leftBrace">
            <a:avLst>
              <a:gd name="adj1" fmla="val 8333"/>
              <a:gd name="adj2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endParaRPr sz="105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8"/>
          <p:cNvSpPr txBox="1"/>
          <p:nvPr/>
        </p:nvSpPr>
        <p:spPr>
          <a:xfrm>
            <a:off x="5070765" y="2830728"/>
            <a:ext cx="1225088" cy="253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window size: 11</a:t>
            </a:r>
            <a:endParaRPr sz="105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2" name="Google Shape;142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12433" y="4018749"/>
            <a:ext cx="4044536" cy="281154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3" name="Google Shape;143;p8"/>
          <p:cNvCxnSpPr/>
          <p:nvPr/>
        </p:nvCxnSpPr>
        <p:spPr>
          <a:xfrm>
            <a:off x="228661" y="4018749"/>
            <a:ext cx="594066" cy="0"/>
          </a:xfrm>
          <a:prstGeom prst="straightConnector1">
            <a:avLst/>
          </a:prstGeom>
          <a:noFill/>
          <a:ln w="5080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44" name="Google Shape;144;p8"/>
          <p:cNvCxnSpPr/>
          <p:nvPr/>
        </p:nvCxnSpPr>
        <p:spPr>
          <a:xfrm flipH="1">
            <a:off x="228661" y="4018749"/>
            <a:ext cx="6288" cy="497775"/>
          </a:xfrm>
          <a:prstGeom prst="straightConnector1">
            <a:avLst/>
          </a:prstGeom>
          <a:noFill/>
          <a:ln w="5080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45" name="Google Shape;145;p8"/>
          <p:cNvSpPr txBox="1"/>
          <p:nvPr/>
        </p:nvSpPr>
        <p:spPr>
          <a:xfrm>
            <a:off x="678282" y="3693605"/>
            <a:ext cx="251992" cy="253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 sz="1050" b="0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8"/>
          <p:cNvSpPr txBox="1"/>
          <p:nvPr/>
        </p:nvSpPr>
        <p:spPr>
          <a:xfrm>
            <a:off x="-59272" y="4267636"/>
            <a:ext cx="251992" cy="253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y</a:t>
            </a:r>
            <a:endParaRPr sz="1050" b="0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8"/>
          <p:cNvSpPr txBox="1"/>
          <p:nvPr/>
        </p:nvSpPr>
        <p:spPr>
          <a:xfrm>
            <a:off x="-18560" y="3746270"/>
            <a:ext cx="461986" cy="253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(0,0)</a:t>
            </a:r>
            <a:endParaRPr sz="1050" b="0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8" name="Google Shape;148;p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761410" y="4045651"/>
            <a:ext cx="4398754" cy="2798035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8"/>
          <p:cNvSpPr txBox="1"/>
          <p:nvPr/>
        </p:nvSpPr>
        <p:spPr>
          <a:xfrm>
            <a:off x="0" y="14313"/>
            <a:ext cx="9059311" cy="565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68550" rIns="68550" bIns="6855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 sz="2800" b="1" dirty="0">
                <a:solidFill>
                  <a:schemeClr val="dk1"/>
                </a:solidFill>
              </a:rPr>
              <a:t>3</a:t>
            </a:r>
            <a:r>
              <a:rPr lang="en-US" sz="28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.1 Preprocessing (10%)                           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lang="en-US" sz="24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出題：</a:t>
            </a:r>
            <a:r>
              <a:rPr lang="en-US" sz="2400" dirty="0" err="1">
                <a:solidFill>
                  <a:schemeClr val="dk1"/>
                </a:solidFill>
              </a:rPr>
              <a:t>Shaku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sz="2800" b="1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50" name="Google Shape;150;p8"/>
          <p:cNvPicPr preferRelativeResize="0"/>
          <p:nvPr/>
        </p:nvPicPr>
        <p:blipFill rotWithShape="1">
          <a:blip r:embed="rId6">
            <a:alphaModFix/>
          </a:blip>
          <a:srcRect l="54468" t="16721" r="7013" b="60133"/>
          <a:stretch/>
        </p:blipFill>
        <p:spPr>
          <a:xfrm>
            <a:off x="6339266" y="2770603"/>
            <a:ext cx="2720045" cy="1136904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8"/>
          <p:cNvSpPr txBox="1"/>
          <p:nvPr/>
        </p:nvSpPr>
        <p:spPr>
          <a:xfrm>
            <a:off x="4354734" y="3166013"/>
            <a:ext cx="1001745" cy="253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Center point</a:t>
            </a:r>
            <a:endParaRPr sz="105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2" name="Google Shape;152;p8"/>
          <p:cNvCxnSpPr>
            <a:stCxn id="151" idx="2"/>
          </p:cNvCxnSpPr>
          <p:nvPr/>
        </p:nvCxnSpPr>
        <p:spPr>
          <a:xfrm>
            <a:off x="4855606" y="3419929"/>
            <a:ext cx="938100" cy="179700"/>
          </a:xfrm>
          <a:prstGeom prst="straightConnector1">
            <a:avLst/>
          </a:prstGeom>
          <a:noFill/>
          <a:ln w="9525" cap="flat" cmpd="sng">
            <a:solidFill>
              <a:srgbClr val="EB792A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53" name="Google Shape;153;p8"/>
          <p:cNvSpPr txBox="1"/>
          <p:nvPr/>
        </p:nvSpPr>
        <p:spPr>
          <a:xfrm>
            <a:off x="3491028" y="3251694"/>
            <a:ext cx="915022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7</a:t>
            </a:r>
            <a:r>
              <a:rPr lang="en-US" sz="1600" b="0" i="0" u="none" strike="noStrike" cap="non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 blue </a:t>
            </a:r>
            <a:r>
              <a:rPr lang="en-US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circles</a:t>
            </a:r>
            <a:endParaRPr/>
          </a:p>
        </p:txBody>
      </p:sp>
      <p:cxnSp>
        <p:nvCxnSpPr>
          <p:cNvPr id="154" name="Google Shape;154;p8"/>
          <p:cNvCxnSpPr>
            <a:stCxn id="153" idx="1"/>
          </p:cNvCxnSpPr>
          <p:nvPr/>
        </p:nvCxnSpPr>
        <p:spPr>
          <a:xfrm flipH="1">
            <a:off x="1259028" y="3544081"/>
            <a:ext cx="2232000" cy="1074000"/>
          </a:xfrm>
          <a:prstGeom prst="straightConnector1">
            <a:avLst/>
          </a:prstGeom>
          <a:noFill/>
          <a:ln w="9525" cap="flat" cmpd="sng">
            <a:solidFill>
              <a:srgbClr val="6CAB4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55" name="Google Shape;155;p8"/>
          <p:cNvCxnSpPr>
            <a:stCxn id="153" idx="1"/>
          </p:cNvCxnSpPr>
          <p:nvPr/>
        </p:nvCxnSpPr>
        <p:spPr>
          <a:xfrm flipH="1">
            <a:off x="1217628" y="3544081"/>
            <a:ext cx="2273400" cy="1240500"/>
          </a:xfrm>
          <a:prstGeom prst="straightConnector1">
            <a:avLst/>
          </a:prstGeom>
          <a:noFill/>
          <a:ln w="9525" cap="flat" cmpd="sng">
            <a:solidFill>
              <a:srgbClr val="6CAB4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56" name="Google Shape;156;p8"/>
          <p:cNvCxnSpPr>
            <a:stCxn id="153" idx="1"/>
          </p:cNvCxnSpPr>
          <p:nvPr/>
        </p:nvCxnSpPr>
        <p:spPr>
          <a:xfrm flipH="1">
            <a:off x="1251528" y="3544081"/>
            <a:ext cx="2239500" cy="1803900"/>
          </a:xfrm>
          <a:prstGeom prst="straightConnector1">
            <a:avLst/>
          </a:prstGeom>
          <a:noFill/>
          <a:ln w="9525" cap="flat" cmpd="sng">
            <a:solidFill>
              <a:srgbClr val="6CAB4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57" name="Google Shape;157;p8"/>
          <p:cNvCxnSpPr>
            <a:stCxn id="153" idx="1"/>
          </p:cNvCxnSpPr>
          <p:nvPr/>
        </p:nvCxnSpPr>
        <p:spPr>
          <a:xfrm flipH="1">
            <a:off x="1293828" y="3544081"/>
            <a:ext cx="2197200" cy="2384400"/>
          </a:xfrm>
          <a:prstGeom prst="straightConnector1">
            <a:avLst/>
          </a:prstGeom>
          <a:noFill/>
          <a:ln w="9525" cap="flat" cmpd="sng">
            <a:solidFill>
              <a:srgbClr val="6CAB4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58" name="Google Shape;158;p8"/>
          <p:cNvCxnSpPr>
            <a:stCxn id="153" idx="1"/>
          </p:cNvCxnSpPr>
          <p:nvPr/>
        </p:nvCxnSpPr>
        <p:spPr>
          <a:xfrm flipH="1">
            <a:off x="1248828" y="3544081"/>
            <a:ext cx="2242200" cy="2514900"/>
          </a:xfrm>
          <a:prstGeom prst="straightConnector1">
            <a:avLst/>
          </a:prstGeom>
          <a:noFill/>
          <a:ln w="9525" cap="flat" cmpd="sng">
            <a:solidFill>
              <a:srgbClr val="6CAB4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59" name="Google Shape;159;p8"/>
          <p:cNvCxnSpPr>
            <a:stCxn id="153" idx="1"/>
          </p:cNvCxnSpPr>
          <p:nvPr/>
        </p:nvCxnSpPr>
        <p:spPr>
          <a:xfrm flipH="1">
            <a:off x="1704528" y="3544081"/>
            <a:ext cx="1786500" cy="2496600"/>
          </a:xfrm>
          <a:prstGeom prst="straightConnector1">
            <a:avLst/>
          </a:prstGeom>
          <a:noFill/>
          <a:ln w="9525" cap="flat" cmpd="sng">
            <a:solidFill>
              <a:srgbClr val="6CAB4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60" name="Google Shape;160;p8"/>
          <p:cNvCxnSpPr>
            <a:stCxn id="153" idx="1"/>
          </p:cNvCxnSpPr>
          <p:nvPr/>
        </p:nvCxnSpPr>
        <p:spPr>
          <a:xfrm flipH="1">
            <a:off x="1596828" y="3544081"/>
            <a:ext cx="1894200" cy="2569500"/>
          </a:xfrm>
          <a:prstGeom prst="straightConnector1">
            <a:avLst/>
          </a:prstGeom>
          <a:noFill/>
          <a:ln w="9525" cap="flat" cmpd="sng">
            <a:solidFill>
              <a:srgbClr val="6CAB42"/>
            </a:solidFill>
            <a:prstDash val="solid"/>
            <a:round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9"/>
          <p:cNvSpPr txBox="1">
            <a:spLocks noGrp="1"/>
          </p:cNvSpPr>
          <p:nvPr>
            <p:ph type="body" idx="1"/>
          </p:nvPr>
        </p:nvSpPr>
        <p:spPr>
          <a:xfrm>
            <a:off x="-43086" y="711683"/>
            <a:ext cx="9078766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360363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❑"/>
            </a:pPr>
            <a:r>
              <a:rPr lang="en-US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Q:</a:t>
            </a:r>
            <a:r>
              <a:rPr lang="en-US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2) Click button “3.2 Video tracking” to </a:t>
            </a:r>
            <a:endParaRPr dirty="0"/>
          </a:p>
          <a:p>
            <a:pPr marL="1255713" lvl="0" indent="-174625" algn="l" rtl="0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(10%) Track the 7 center points </a:t>
            </a:r>
            <a:r>
              <a:rPr lang="en-US" dirty="0">
                <a:latin typeface="Arial"/>
                <a:ea typeface="Arial"/>
                <a:cs typeface="Arial"/>
                <a:sym typeface="Arial"/>
              </a:rPr>
              <a:t>on the whole video using </a:t>
            </a:r>
            <a:r>
              <a:rPr lang="en-US" dirty="0" err="1">
                <a:latin typeface="Arial"/>
                <a:ea typeface="Arial"/>
                <a:cs typeface="Arial"/>
                <a:sym typeface="Arial"/>
              </a:rPr>
              <a:t>OpenCv</a:t>
            </a:r>
            <a:r>
              <a:rPr lang="en-US" dirty="0"/>
              <a:t> function </a:t>
            </a:r>
            <a:r>
              <a:rPr lang="en-US" dirty="0" err="1"/>
              <a:t>calcOpticalFlowPyrLK</a:t>
            </a:r>
            <a:r>
              <a:rPr lang="en-US" dirty="0"/>
              <a:t>(</a:t>
            </a:r>
            <a:r>
              <a:rPr lang="en-US" dirty="0" err="1"/>
              <a:t>args</a:t>
            </a:r>
            <a:r>
              <a:rPr lang="en-US" dirty="0"/>
              <a:t>, </a:t>
            </a:r>
            <a:r>
              <a:rPr lang="en-US" dirty="0" err="1"/>
              <a:t>winsize</a:t>
            </a:r>
            <a:r>
              <a:rPr lang="en-US" dirty="0"/>
              <a:t>=21x21). Ex: </a:t>
            </a:r>
            <a:r>
              <a:rPr lang="en-US" u="sng" dirty="0">
                <a:solidFill>
                  <a:schemeClr val="hlink"/>
                </a:solidFill>
                <a:hlinkClick r:id="rId5"/>
              </a:rPr>
              <a:t>https://github.com/opencv/opencv/blob/master/samples/cpp/lkdemo.cpp</a:t>
            </a:r>
            <a:r>
              <a:rPr lang="en-US" dirty="0"/>
              <a:t> </a:t>
            </a:r>
            <a:endParaRPr dirty="0">
              <a:latin typeface="Arial"/>
              <a:ea typeface="Arial"/>
              <a:cs typeface="Arial"/>
              <a:sym typeface="Arial"/>
            </a:endParaRPr>
          </a:p>
          <a:p>
            <a:pPr marL="1255713" lvl="0" indent="-174625" algn="l" rtl="0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dirty="0">
                <a:latin typeface="Arial"/>
                <a:ea typeface="Arial"/>
                <a:cs typeface="Arial"/>
                <a:sym typeface="Arial"/>
              </a:rPr>
              <a:t>(10%) Connect 7 corresponding tracking points of all frames (the whole video) to get 7 trajectories (flow). Ex: the demo video.</a:t>
            </a:r>
            <a:endParaRPr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60363" lvl="0" indent="-292100" algn="l" rtl="0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2000"/>
              <a:buChar char="❑"/>
            </a:pPr>
            <a:r>
              <a:rPr lang="en-US" dirty="0">
                <a:latin typeface="Arial"/>
                <a:ea typeface="Arial"/>
                <a:cs typeface="Arial"/>
                <a:sym typeface="Arial"/>
              </a:rPr>
              <a:t>Hint: textbook Chapter 10 (p332 ~ p334)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800"/>
              <a:buNone/>
            </a:pPr>
            <a:endParaRPr sz="18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9"/>
          <p:cNvSpPr txBox="1">
            <a:spLocks noGrp="1"/>
          </p:cNvSpPr>
          <p:nvPr>
            <p:ph type="sldNum" idx="12"/>
          </p:nvPr>
        </p:nvSpPr>
        <p:spPr>
          <a:xfrm>
            <a:off x="7086601" y="6555787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5"/>
              <a:buFont typeface="Calibri"/>
              <a:buNone/>
            </a:pPr>
            <a:fld id="{00000000-1234-1234-1234-123412341234}" type="slidenum">
              <a:rPr lang="en-US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9"/>
          <p:cNvSpPr txBox="1"/>
          <p:nvPr/>
        </p:nvSpPr>
        <p:spPr>
          <a:xfrm>
            <a:off x="5324862" y="3499343"/>
            <a:ext cx="1629391" cy="300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350"/>
              <a:buFont typeface="Arial"/>
              <a:buNone/>
            </a:pPr>
            <a:r>
              <a:rPr lang="en-US" sz="1350" b="0" i="0" u="none" strike="noStrike" cap="none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Demo video:</a:t>
            </a:r>
            <a:endParaRPr sz="1350" b="0" i="0" u="none" strike="noStrike" cap="none" dirty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9"/>
          <p:cNvSpPr txBox="1"/>
          <p:nvPr/>
        </p:nvSpPr>
        <p:spPr>
          <a:xfrm>
            <a:off x="58525" y="6415350"/>
            <a:ext cx="8477100" cy="28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275"/>
              <a:buFont typeface="Arial"/>
              <a:buNone/>
            </a:pPr>
            <a:r>
              <a:rPr lang="en-US" sz="1275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※ Tracking process may be fail, you </a:t>
            </a:r>
            <a:r>
              <a:rPr lang="en-US" sz="1275">
                <a:solidFill>
                  <a:srgbClr val="FF0000"/>
                </a:solidFill>
              </a:rPr>
              <a:t>should make the result as good as possible (at least 4~5 points success) </a:t>
            </a:r>
            <a:endParaRPr sz="1275" b="0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9"/>
          <p:cNvSpPr txBox="1"/>
          <p:nvPr/>
        </p:nvSpPr>
        <p:spPr>
          <a:xfrm>
            <a:off x="19053" y="20804"/>
            <a:ext cx="9078767" cy="722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68550" rIns="68550" bIns="6855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 sz="2800" b="1" dirty="0">
                <a:solidFill>
                  <a:schemeClr val="dk1"/>
                </a:solidFill>
              </a:rPr>
              <a:t>3</a:t>
            </a:r>
            <a:r>
              <a:rPr lang="en-US" sz="28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.2 Video tracking (20%) </a:t>
            </a:r>
            <a:r>
              <a:rPr lang="en-US" sz="2800" b="1" i="0" u="none" strike="noStrike" cap="none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r>
              <a:rPr lang="en-US" sz="28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          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US" sz="24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出題：</a:t>
            </a:r>
            <a:r>
              <a:rPr lang="en-US" sz="2400" dirty="0" err="1">
                <a:solidFill>
                  <a:schemeClr val="dk1"/>
                </a:solidFill>
              </a:rPr>
              <a:t>Shaku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28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71" name="Google Shape;171;p9"/>
          <p:cNvPicPr preferRelativeResize="0"/>
          <p:nvPr/>
        </p:nvPicPr>
        <p:blipFill rotWithShape="1">
          <a:blip r:embed="rId6">
            <a:alphaModFix/>
          </a:blip>
          <a:srcRect l="55579" t="39872" r="7930" b="40248"/>
          <a:stretch/>
        </p:blipFill>
        <p:spPr>
          <a:xfrm>
            <a:off x="576589" y="4440693"/>
            <a:ext cx="2841235" cy="1076607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4">
            <a:hlinkClick r:id="" action="ppaction://media"/>
            <a:extLst>
              <a:ext uri="{FF2B5EF4-FFF2-40B4-BE49-F238E27FC236}">
                <a16:creationId xmlns:a16="http://schemas.microsoft.com/office/drawing/2014/main" id="{A04DCAD2-128A-48F1-8B3E-08391C9FE52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572000" y="3825042"/>
            <a:ext cx="4008657" cy="242972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7b5030c3c8_2_1"/>
          <p:cNvSpPr txBox="1">
            <a:spLocks noGrp="1"/>
          </p:cNvSpPr>
          <p:nvPr>
            <p:ph type="title"/>
          </p:nvPr>
        </p:nvSpPr>
        <p:spPr>
          <a:xfrm>
            <a:off x="0" y="18256"/>
            <a:ext cx="9144000" cy="68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How to detect 7 center points of 7 </a:t>
            </a:r>
            <a:r>
              <a:rPr lang="en-US">
                <a:solidFill>
                  <a:srgbClr val="0070C0"/>
                </a:solidFill>
              </a:rPr>
              <a:t>blue</a:t>
            </a:r>
            <a:r>
              <a:rPr lang="en-US"/>
              <a:t> circles</a:t>
            </a:r>
            <a:endParaRPr/>
          </a:p>
        </p:txBody>
      </p:sp>
      <p:sp>
        <p:nvSpPr>
          <p:cNvPr id="177" name="Google Shape;177;g7b5030c3c8_2_1"/>
          <p:cNvSpPr txBox="1">
            <a:spLocks noGrp="1"/>
          </p:cNvSpPr>
          <p:nvPr>
            <p:ph type="body" idx="1"/>
          </p:nvPr>
        </p:nvSpPr>
        <p:spPr>
          <a:xfrm>
            <a:off x="0" y="862576"/>
            <a:ext cx="9144000" cy="59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241300" algn="l" rtl="0">
              <a:spcBef>
                <a:spcPts val="800"/>
              </a:spcBef>
              <a:spcAft>
                <a:spcPts val="0"/>
              </a:spcAft>
              <a:buSzPts val="2000"/>
              <a:buChar char="❑"/>
            </a:pPr>
            <a:r>
              <a:rPr lang="en-US" dirty="0"/>
              <a:t>You can:</a:t>
            </a:r>
            <a:endParaRPr dirty="0"/>
          </a:p>
          <a:p>
            <a:pPr marL="0" lvl="0" indent="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/>
              <a:t>1. </a:t>
            </a:r>
            <a:r>
              <a:rPr lang="en-US" sz="1800" dirty="0">
                <a:latin typeface="Calibri"/>
                <a:ea typeface="Calibri"/>
                <a:cs typeface="Calibri"/>
                <a:sym typeface="Calibri"/>
              </a:rPr>
              <a:t>Using mouse callback function (Please explain how to manipulate your GUI)</a:t>
            </a:r>
            <a:endParaRPr sz="1800" dirty="0">
              <a:latin typeface="Calibri"/>
              <a:ea typeface="Calibri"/>
              <a:cs typeface="Calibri"/>
              <a:sym typeface="Calibri"/>
            </a:endParaRPr>
          </a:p>
          <a:p>
            <a:pPr marL="623888" lvl="0" indent="-280988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/>
              <a:t>2. </a:t>
            </a:r>
            <a:r>
              <a:rPr lang="en-US" sz="1800" dirty="0">
                <a:latin typeface="Calibri"/>
                <a:ea typeface="Calibri"/>
                <a:cs typeface="Calibri"/>
                <a:sym typeface="Calibri"/>
              </a:rPr>
              <a:t>Using </a:t>
            </a:r>
            <a:r>
              <a:rPr lang="en-US" sz="1800" dirty="0" err="1">
                <a:latin typeface="Calibri"/>
                <a:ea typeface="Calibri"/>
                <a:cs typeface="Calibri"/>
                <a:sym typeface="Calibri"/>
              </a:rPr>
              <a:t>SimpleBlobDetector</a:t>
            </a:r>
            <a:r>
              <a:rPr lang="en-US" sz="1800" dirty="0">
                <a:latin typeface="Calibri"/>
                <a:ea typeface="Calibri"/>
                <a:cs typeface="Calibri"/>
                <a:sym typeface="Calibri"/>
              </a:rPr>
              <a:t> to detect blobs (binary large object), it can filter out blobs by examining their:</a:t>
            </a:r>
            <a:endParaRPr sz="1800" dirty="0">
              <a:latin typeface="Calibri"/>
              <a:ea typeface="Calibri"/>
              <a:cs typeface="Calibri"/>
              <a:sym typeface="Calibri"/>
            </a:endParaRPr>
          </a:p>
          <a:p>
            <a:pPr marL="571500" lvl="0" indent="-95250" algn="l" rtl="0">
              <a:spcBef>
                <a:spcPts val="0"/>
              </a:spcBef>
              <a:spcAft>
                <a:spcPts val="0"/>
              </a:spcAft>
              <a:buSzPts val="1500"/>
              <a:buFont typeface="Calibri"/>
              <a:buAutoNum type="arabicParenR"/>
            </a:pPr>
            <a:r>
              <a:rPr lang="en-US" sz="1500" dirty="0">
                <a:latin typeface="Calibri"/>
                <a:ea typeface="Calibri"/>
                <a:cs typeface="Calibri"/>
                <a:sym typeface="Calibri"/>
              </a:rPr>
              <a:t> Area (size)</a:t>
            </a:r>
            <a:endParaRPr sz="1500" dirty="0">
              <a:latin typeface="Calibri"/>
              <a:ea typeface="Calibri"/>
              <a:cs typeface="Calibri"/>
              <a:sym typeface="Calibri"/>
            </a:endParaRPr>
          </a:p>
          <a:p>
            <a:pPr marL="571500" lvl="0" indent="-95250" algn="l" rtl="0">
              <a:spcBef>
                <a:spcPts val="0"/>
              </a:spcBef>
              <a:spcAft>
                <a:spcPts val="0"/>
              </a:spcAft>
              <a:buSzPts val="1500"/>
              <a:buFont typeface="Calibri"/>
              <a:buAutoNum type="arabicParenR"/>
            </a:pPr>
            <a:r>
              <a:rPr lang="en-US" sz="1500" dirty="0">
                <a:latin typeface="Calibri"/>
                <a:ea typeface="Calibri"/>
                <a:cs typeface="Calibri"/>
                <a:sym typeface="Calibri"/>
              </a:rPr>
              <a:t> Thresholds (gray level)</a:t>
            </a:r>
            <a:endParaRPr sz="1500" dirty="0">
              <a:latin typeface="Calibri"/>
              <a:ea typeface="Calibri"/>
              <a:cs typeface="Calibri"/>
              <a:sym typeface="Calibri"/>
            </a:endParaRPr>
          </a:p>
          <a:p>
            <a:pPr marL="571500" lvl="0" indent="-95250" algn="l" rtl="0">
              <a:spcBef>
                <a:spcPts val="0"/>
              </a:spcBef>
              <a:spcAft>
                <a:spcPts val="0"/>
              </a:spcAft>
              <a:buSzPts val="1500"/>
              <a:buFont typeface="Calibri"/>
              <a:buAutoNum type="arabicParenR"/>
            </a:pPr>
            <a:r>
              <a:rPr lang="en-US" sz="1500" dirty="0">
                <a:latin typeface="Calibri"/>
                <a:ea typeface="Calibri"/>
                <a:cs typeface="Calibri"/>
                <a:sym typeface="Calibri"/>
              </a:rPr>
              <a:t> Circularity (if perfect circle, then it is 1.0)</a:t>
            </a:r>
            <a:endParaRPr sz="1500" dirty="0">
              <a:latin typeface="Calibri"/>
              <a:ea typeface="Calibri"/>
              <a:cs typeface="Calibri"/>
              <a:sym typeface="Calibri"/>
            </a:endParaRPr>
          </a:p>
          <a:p>
            <a:pPr marL="571500" lvl="0" indent="-95250" algn="l" rtl="0">
              <a:spcBef>
                <a:spcPts val="0"/>
              </a:spcBef>
              <a:spcAft>
                <a:spcPts val="0"/>
              </a:spcAft>
              <a:buSzPts val="1500"/>
              <a:buFont typeface="Calibri"/>
              <a:buAutoNum type="arabicParenR"/>
            </a:pPr>
            <a:r>
              <a:rPr lang="en-US" sz="1500" dirty="0">
                <a:latin typeface="Calibri"/>
                <a:ea typeface="Calibri"/>
                <a:cs typeface="Calibri"/>
                <a:sym typeface="Calibri"/>
              </a:rPr>
              <a:t> Inertia (</a:t>
            </a:r>
            <a:r>
              <a:rPr lang="en-US" sz="1500" b="1" dirty="0">
                <a:latin typeface="Calibri"/>
                <a:ea typeface="Calibri"/>
                <a:cs typeface="Calibri"/>
                <a:sym typeface="Calibri"/>
              </a:rPr>
              <a:t>ratio of the minor and major axes )</a:t>
            </a:r>
            <a:endParaRPr sz="1500" b="1" dirty="0">
              <a:latin typeface="Calibri"/>
              <a:ea typeface="Calibri"/>
              <a:cs typeface="Calibri"/>
              <a:sym typeface="Calibri"/>
            </a:endParaRPr>
          </a:p>
          <a:p>
            <a:pPr marL="571500" lvl="0" indent="-95250" algn="l" rtl="0">
              <a:spcBef>
                <a:spcPts val="0"/>
              </a:spcBef>
              <a:spcAft>
                <a:spcPts val="0"/>
              </a:spcAft>
              <a:buSzPts val="1500"/>
              <a:buFont typeface="Calibri"/>
              <a:buAutoNum type="arabicParenR"/>
            </a:pPr>
            <a:r>
              <a:rPr lang="en-US" sz="1500" dirty="0">
                <a:latin typeface="Calibri"/>
                <a:ea typeface="Calibri"/>
                <a:cs typeface="Calibri"/>
                <a:sym typeface="Calibri"/>
              </a:rPr>
              <a:t> Convexity (if no gap, then it is 1.0)</a:t>
            </a:r>
            <a:endParaRPr sz="15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78" name="Google Shape;178;g7b5030c3c8_2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0975" y="3482724"/>
            <a:ext cx="8582025" cy="328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7b5030c3c8_2_10"/>
          <p:cNvSpPr txBox="1">
            <a:spLocks noGrp="1"/>
          </p:cNvSpPr>
          <p:nvPr>
            <p:ph type="title"/>
          </p:nvPr>
        </p:nvSpPr>
        <p:spPr>
          <a:xfrm>
            <a:off x="0" y="18256"/>
            <a:ext cx="9144000" cy="68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SimpleBlobDetector Usage (C++ Example)</a:t>
            </a:r>
            <a:endParaRPr/>
          </a:p>
        </p:txBody>
      </p:sp>
      <p:sp>
        <p:nvSpPr>
          <p:cNvPr id="184" name="Google Shape;184;g7b5030c3c8_2_10"/>
          <p:cNvSpPr txBox="1">
            <a:spLocks noGrp="1"/>
          </p:cNvSpPr>
          <p:nvPr>
            <p:ph type="body" idx="1"/>
          </p:nvPr>
        </p:nvSpPr>
        <p:spPr>
          <a:xfrm>
            <a:off x="0" y="862564"/>
            <a:ext cx="9144000" cy="552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-US"/>
              <a:t>Setup parameters (only circularity and area examination is used)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-US"/>
              <a:t>Create SimpleBlobDetector with parameters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-US"/>
              <a:t>Detect by use detector-&gt;detect(input_images,</a:t>
            </a:r>
            <a:r>
              <a:rPr lang="en-US">
                <a:solidFill>
                  <a:srgbClr val="0070C0"/>
                </a:solidFill>
              </a:rPr>
              <a:t>output_keypoints</a:t>
            </a:r>
            <a:r>
              <a:rPr lang="en-US"/>
              <a:t>)</a:t>
            </a:r>
            <a:endParaRPr/>
          </a:p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5" name="Google Shape;185;g7b5030c3c8_2_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50" y="2624900"/>
            <a:ext cx="9029700" cy="247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0391" y="3413345"/>
            <a:ext cx="2448554" cy="2448554"/>
          </a:xfrm>
          <a:prstGeom prst="rect">
            <a:avLst/>
          </a:prstGeom>
        </p:spPr>
      </p:pic>
      <p:sp>
        <p:nvSpPr>
          <p:cNvPr id="158" name="Shape 158"/>
          <p:cNvSpPr txBox="1">
            <a:spLocks noGrp="1"/>
          </p:cNvSpPr>
          <p:nvPr>
            <p:ph type="body" idx="1"/>
          </p:nvPr>
        </p:nvSpPr>
        <p:spPr>
          <a:xfrm>
            <a:off x="74082" y="512517"/>
            <a:ext cx="8765888" cy="3263400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 marL="357188" indent="-357188">
              <a:lnSpc>
                <a:spcPct val="100000"/>
              </a:lnSpc>
              <a:spcBef>
                <a:spcPts val="0"/>
              </a:spcBef>
            </a:pPr>
            <a:r>
              <a:rPr lang="en-US" sz="2000" dirty="0">
                <a:latin typeface="Arial"/>
                <a:ea typeface="Arial"/>
                <a:cs typeface="Arial"/>
                <a:sym typeface="Arial"/>
              </a:rPr>
              <a:t>Given: intrinsic and extrinsic parameters, distortion coefficients, 5 images: 1~5.bmp</a:t>
            </a:r>
          </a:p>
          <a:p>
            <a:pPr marL="357188" indent="-357188">
              <a:lnSpc>
                <a:spcPct val="100000"/>
              </a:lnSpc>
              <a:spcBef>
                <a:spcPts val="0"/>
              </a:spcBef>
            </a:pPr>
            <a:r>
              <a:rPr lang="en-US" sz="2000" dirty="0">
                <a:latin typeface="Arial"/>
                <a:ea typeface="Arial"/>
                <a:cs typeface="Arial"/>
                <a:sym typeface="Arial"/>
              </a:rPr>
              <a:t>Q: 1) Draw a </a:t>
            </a:r>
            <a:r>
              <a:rPr lang="en-US" sz="2000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r>
              <a:rPr lang="en-US" altLang="zh-TW" dirty="0">
                <a:solidFill>
                  <a:srgbClr val="FF0000"/>
                </a:solidFill>
                <a:ea typeface="Arial"/>
                <a:cs typeface="Arial"/>
                <a:sym typeface="Arial"/>
              </a:rPr>
              <a:t>pyramid</a:t>
            </a:r>
            <a:r>
              <a:rPr lang="en-US" sz="2000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” </a:t>
            </a:r>
            <a:r>
              <a:rPr lang="en-US" sz="2000" dirty="0">
                <a:latin typeface="Arial"/>
                <a:ea typeface="Arial"/>
                <a:cs typeface="Arial"/>
                <a:sym typeface="Arial"/>
              </a:rPr>
              <a:t>on the chessboards images(1.bmp to 5.bmp) then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dirty="0">
                <a:latin typeface="Arial"/>
                <a:ea typeface="Arial"/>
                <a:cs typeface="Arial"/>
                <a:sym typeface="Arial"/>
              </a:rPr>
              <a:t>          2) C</a:t>
            </a: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lick the button ”2” to show the pyramid on the picture. Show each            picture 0.5 seconds (total 5 images)</a:t>
            </a:r>
            <a:endParaRPr lang="en-US" sz="2000" dirty="0">
              <a:latin typeface="Arial"/>
              <a:ea typeface="Arial"/>
              <a:cs typeface="Arial"/>
              <a:sym typeface="Arial"/>
            </a:endParaRPr>
          </a:p>
          <a:p>
            <a:pPr marL="357188" indent="-357188">
              <a:lnSpc>
                <a:spcPct val="100000"/>
              </a:lnSpc>
              <a:spcBef>
                <a:spcPts val="0"/>
              </a:spcBef>
            </a:pPr>
            <a:r>
              <a:rPr lang="en-US" altLang="zh-TW" sz="2000" dirty="0"/>
              <a:t>Hint : Textbook Chapter 11,  p.387~395 Calibration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2000" dirty="0"/>
              <a:t>                                                    p.405~412 Projection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dirty="0"/>
              <a:t>                                                     cv::</a:t>
            </a:r>
            <a:r>
              <a:rPr lang="en-US" altLang="zh-TW" dirty="0" err="1"/>
              <a:t>projectPoints</a:t>
            </a:r>
            <a:r>
              <a:rPr lang="en-US" altLang="zh-TW" dirty="0"/>
              <a:t>()</a:t>
            </a:r>
            <a:endParaRPr lang="en-US" altLang="zh-TW" sz="20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dirty="0"/>
              <a:t>                                               </a:t>
            </a:r>
            <a:endParaRPr lang="en-US" altLang="zh-TW" sz="2000" dirty="0"/>
          </a:p>
          <a:p>
            <a:pPr indent="-171450">
              <a:lnSpc>
                <a:spcPct val="100000"/>
              </a:lnSpc>
            </a:pPr>
            <a:endParaRPr lang="en-US" altLang="zh-TW" sz="2000" dirty="0"/>
          </a:p>
          <a:p>
            <a:pPr marL="342900" lvl="1" indent="0">
              <a:lnSpc>
                <a:spcPct val="100000"/>
              </a:lnSpc>
              <a:buSzPct val="25000"/>
              <a:buNone/>
            </a:pPr>
            <a:endParaRPr lang="en-US" sz="2000" dirty="0"/>
          </a:p>
        </p:txBody>
      </p:sp>
      <p:sp>
        <p:nvSpPr>
          <p:cNvPr id="159" name="Shape 159"/>
          <p:cNvSpPr txBox="1">
            <a:spLocks noGrp="1"/>
          </p:cNvSpPr>
          <p:nvPr>
            <p:ph type="title"/>
          </p:nvPr>
        </p:nvSpPr>
        <p:spPr>
          <a:xfrm>
            <a:off x="74082" y="65692"/>
            <a:ext cx="9069918" cy="456822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marL="1949054" indent="-1949054">
              <a:buSzPct val="25000"/>
            </a:pPr>
            <a:r>
              <a:rPr lang="en-US" altLang="zh-TW" b="1" dirty="0">
                <a:latin typeface="Arial"/>
                <a:ea typeface="Arial"/>
                <a:cs typeface="Arial"/>
                <a:sym typeface="Arial"/>
              </a:rPr>
              <a:t>4</a:t>
            </a:r>
            <a:r>
              <a:rPr lang="en-US" sz="2800" b="1" dirty="0">
                <a:latin typeface="Arial"/>
                <a:ea typeface="Arial"/>
                <a:cs typeface="Arial"/>
                <a:sym typeface="Arial"/>
              </a:rPr>
              <a:t>. (20%) </a:t>
            </a:r>
            <a:r>
              <a:rPr lang="en-US" altLang="zh-TW" sz="2800" b="1" dirty="0">
                <a:latin typeface="Arial"/>
                <a:cs typeface="Arial"/>
              </a:rPr>
              <a:t>Augmented Reality 	       </a:t>
            </a:r>
            <a:r>
              <a:rPr lang="en-US" altLang="zh-TW" sz="1800" dirty="0"/>
              <a:t>(</a:t>
            </a:r>
            <a:r>
              <a:rPr lang="zh-CN" altLang="en-US" sz="1800" dirty="0"/>
              <a:t>出題：</a:t>
            </a:r>
            <a:r>
              <a:rPr lang="en-US" altLang="zh-TW" sz="1800" dirty="0"/>
              <a:t>Rex)</a:t>
            </a:r>
            <a:endParaRPr lang="en-US" sz="2800" b="1" dirty="0">
              <a:latin typeface="Arial"/>
              <a:cs typeface="Arial"/>
              <a:sym typeface="Arial"/>
            </a:endParaRPr>
          </a:p>
        </p:txBody>
      </p:sp>
      <p:sp>
        <p:nvSpPr>
          <p:cNvPr id="160" name="Shape 160"/>
          <p:cNvSpPr txBox="1">
            <a:spLocks noGrp="1"/>
          </p:cNvSpPr>
          <p:nvPr>
            <p:ph type="sldNum" idx="12"/>
          </p:nvPr>
        </p:nvSpPr>
        <p:spPr>
          <a:xfrm>
            <a:off x="7086601" y="6584156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fld id="{00000000-1234-1234-1234-123412341234}" type="slidenum">
              <a:rPr kumimoji="0" lang="en-US" sz="900" b="0" i="0" u="none" strike="noStrike" kern="0" cap="none" spc="0" normalizeH="0" baseline="0" noProof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tabLst/>
                <a:defRPr/>
              </a:pPr>
              <a:t>14</a:t>
            </a:fld>
            <a:endParaRPr kumimoji="0" lang="en-US" sz="900" b="0" i="0" u="none" strike="noStrike" kern="0" cap="none" spc="0" normalizeH="0" baseline="0" noProof="0" dirty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" name="Shape 161"/>
          <p:cNvSpPr txBox="1"/>
          <p:nvPr/>
        </p:nvSpPr>
        <p:spPr>
          <a:xfrm>
            <a:off x="5939481" y="2989184"/>
            <a:ext cx="3490552" cy="846225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/>
          <a:p>
            <a:pPr marL="171450" marR="0" lvl="0" indent="-12382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Tx/>
              <a:buChar char="•"/>
              <a:tabLst/>
              <a:defRPr/>
            </a:pPr>
            <a:r>
              <a:rPr kumimoji="0" lang="en-US" sz="13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3D Object coordinates:</a:t>
            </a:r>
          </a:p>
          <a:p>
            <a:pPr marL="0" marR="0" lvl="0" indent="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Vertex   (3, 3, -4)</a:t>
            </a:r>
          </a:p>
          <a:p>
            <a:pPr marL="0" marR="0" lvl="0" indent="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Corners(1, 1, 0)(1, </a:t>
            </a:r>
            <a:r>
              <a:rPr lang="en-US" sz="1350" dirty="0"/>
              <a:t>5</a:t>
            </a:r>
            <a:r>
              <a:rPr kumimoji="0" lang="en-US" sz="13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, 0)(5, 5, 0)(5, 1, 0)</a:t>
            </a:r>
          </a:p>
        </p:txBody>
      </p:sp>
      <p:grpSp>
        <p:nvGrpSpPr>
          <p:cNvPr id="43" name="Shape 164"/>
          <p:cNvGrpSpPr/>
          <p:nvPr/>
        </p:nvGrpSpPr>
        <p:grpSpPr>
          <a:xfrm>
            <a:off x="6280005" y="3987425"/>
            <a:ext cx="2730990" cy="1351516"/>
            <a:chOff x="8334255" y="4177775"/>
            <a:chExt cx="3641320" cy="1802021"/>
          </a:xfrm>
        </p:grpSpPr>
        <p:grpSp>
          <p:nvGrpSpPr>
            <p:cNvPr id="44" name="Shape 165"/>
            <p:cNvGrpSpPr/>
            <p:nvPr/>
          </p:nvGrpSpPr>
          <p:grpSpPr>
            <a:xfrm>
              <a:off x="9200404" y="4543775"/>
              <a:ext cx="1815720" cy="931425"/>
              <a:chOff x="9303879" y="4289775"/>
              <a:chExt cx="1815720" cy="931425"/>
            </a:xfrm>
          </p:grpSpPr>
          <p:grpSp>
            <p:nvGrpSpPr>
              <p:cNvPr id="50" name="Shape 166"/>
              <p:cNvGrpSpPr/>
              <p:nvPr/>
            </p:nvGrpSpPr>
            <p:grpSpPr>
              <a:xfrm>
                <a:off x="9303879" y="4703256"/>
                <a:ext cx="1809990" cy="508079"/>
                <a:chOff x="8541825" y="4694300"/>
                <a:chExt cx="1838300" cy="546675"/>
              </a:xfrm>
            </p:grpSpPr>
            <p:cxnSp>
              <p:nvCxnSpPr>
                <p:cNvPr id="56" name="Shape 167"/>
                <p:cNvCxnSpPr/>
                <p:nvPr/>
              </p:nvCxnSpPr>
              <p:spPr>
                <a:xfrm flipH="1">
                  <a:off x="8541825" y="4694300"/>
                  <a:ext cx="752700" cy="5175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lg" len="lg"/>
                  <a:tailEnd type="none" w="lg" len="lg"/>
                </a:ln>
              </p:spPr>
            </p:cxnSp>
            <p:cxnSp>
              <p:nvCxnSpPr>
                <p:cNvPr id="57" name="Shape 168"/>
                <p:cNvCxnSpPr/>
                <p:nvPr/>
              </p:nvCxnSpPr>
              <p:spPr>
                <a:xfrm flipH="1">
                  <a:off x="9627425" y="4723475"/>
                  <a:ext cx="752700" cy="5175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lg" len="lg"/>
                  <a:tailEnd type="none" w="lg" len="lg"/>
                </a:ln>
              </p:spPr>
            </p:cxnSp>
            <p:cxnSp>
              <p:nvCxnSpPr>
                <p:cNvPr id="58" name="Shape 169"/>
                <p:cNvCxnSpPr/>
                <p:nvPr/>
              </p:nvCxnSpPr>
              <p:spPr>
                <a:xfrm>
                  <a:off x="8541925" y="5230525"/>
                  <a:ext cx="111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lg" len="lg"/>
                  <a:tailEnd type="none" w="lg" len="lg"/>
                </a:ln>
              </p:spPr>
            </p:cxnSp>
            <p:cxnSp>
              <p:nvCxnSpPr>
                <p:cNvPr id="59" name="Shape 170"/>
                <p:cNvCxnSpPr/>
                <p:nvPr/>
              </p:nvCxnSpPr>
              <p:spPr>
                <a:xfrm>
                  <a:off x="9303925" y="4694300"/>
                  <a:ext cx="1072500" cy="375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lg" len="lg"/>
                  <a:tailEnd type="none" w="lg" len="lg"/>
                </a:ln>
              </p:spPr>
            </p:cxnSp>
          </p:grpSp>
          <p:grpSp>
            <p:nvGrpSpPr>
              <p:cNvPr id="51" name="Shape 171"/>
              <p:cNvGrpSpPr/>
              <p:nvPr/>
            </p:nvGrpSpPr>
            <p:grpSpPr>
              <a:xfrm>
                <a:off x="9303900" y="4289775"/>
                <a:ext cx="1815700" cy="931425"/>
                <a:chOff x="9303900" y="4289775"/>
                <a:chExt cx="1815700" cy="931425"/>
              </a:xfrm>
            </p:grpSpPr>
            <p:cxnSp>
              <p:nvCxnSpPr>
                <p:cNvPr id="52" name="Shape 172"/>
                <p:cNvCxnSpPr/>
                <p:nvPr/>
              </p:nvCxnSpPr>
              <p:spPr>
                <a:xfrm>
                  <a:off x="10028300" y="4308600"/>
                  <a:ext cx="18600" cy="3858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lg" len="lg"/>
                  <a:tailEnd type="none" w="lg" len="lg"/>
                </a:ln>
              </p:spPr>
            </p:cxnSp>
            <p:cxnSp>
              <p:nvCxnSpPr>
                <p:cNvPr id="53" name="Shape 173"/>
                <p:cNvCxnSpPr/>
                <p:nvPr/>
              </p:nvCxnSpPr>
              <p:spPr>
                <a:xfrm>
                  <a:off x="10037700" y="4289775"/>
                  <a:ext cx="348225" cy="931425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lg" len="lg"/>
                  <a:tailEnd type="none" w="lg" len="lg"/>
                </a:ln>
              </p:spPr>
            </p:cxnSp>
            <p:cxnSp>
              <p:nvCxnSpPr>
                <p:cNvPr id="54" name="Shape 174"/>
                <p:cNvCxnSpPr/>
                <p:nvPr/>
              </p:nvCxnSpPr>
              <p:spPr>
                <a:xfrm>
                  <a:off x="10044987" y="4289775"/>
                  <a:ext cx="1074613" cy="442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lg" len="lg"/>
                  <a:tailEnd type="none" w="lg" len="lg"/>
                </a:ln>
              </p:spPr>
            </p:cxnSp>
            <p:cxnSp>
              <p:nvCxnSpPr>
                <p:cNvPr id="55" name="Shape 175"/>
                <p:cNvCxnSpPr/>
                <p:nvPr/>
              </p:nvCxnSpPr>
              <p:spPr>
                <a:xfrm flipH="1">
                  <a:off x="9303900" y="4289775"/>
                  <a:ext cx="733800" cy="912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lg" len="lg"/>
                  <a:tailEnd type="none" w="lg" len="lg"/>
                </a:ln>
              </p:spPr>
            </p:cxnSp>
          </p:grpSp>
        </p:grpSp>
        <p:sp>
          <p:nvSpPr>
            <p:cNvPr id="45" name="Shape 176"/>
            <p:cNvSpPr txBox="1"/>
            <p:nvPr/>
          </p:nvSpPr>
          <p:spPr>
            <a:xfrm>
              <a:off x="9174100" y="4177775"/>
              <a:ext cx="15429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lIns="68569" tIns="68569" rIns="68569" bIns="68569" anchor="t" anchorCtr="0">
              <a:noAutofit/>
            </a:bodyPr>
            <a:lstStyle/>
            <a:p>
              <a:pPr marL="0" marR="0" lvl="0" indent="290513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91666"/>
                <a:buFontTx/>
                <a:buNone/>
                <a:tabLst/>
                <a:defRPr/>
              </a:pPr>
              <a:r>
                <a:rPr kumimoji="0" 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(3, 3, -4)</a:t>
              </a:r>
            </a:p>
          </p:txBody>
        </p:sp>
        <p:sp>
          <p:nvSpPr>
            <p:cNvPr id="46" name="Shape 177"/>
            <p:cNvSpPr txBox="1"/>
            <p:nvPr/>
          </p:nvSpPr>
          <p:spPr>
            <a:xfrm>
              <a:off x="9856080" y="5422996"/>
              <a:ext cx="1608600" cy="556800"/>
            </a:xfrm>
            <a:prstGeom prst="rect">
              <a:avLst/>
            </a:prstGeom>
            <a:noFill/>
            <a:ln>
              <a:noFill/>
            </a:ln>
          </p:spPr>
          <p:txBody>
            <a:bodyPr lIns="68569" tIns="68569" rIns="68569" bIns="68569" anchor="t" anchorCtr="0">
              <a:noAutofit/>
            </a:bodyPr>
            <a:lstStyle/>
            <a:p>
              <a:pPr marL="0" marR="0" lvl="0" indent="290513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91666"/>
                <a:buFontTx/>
                <a:buNone/>
                <a:tabLst/>
                <a:defRPr/>
              </a:pPr>
              <a:r>
                <a:rPr kumimoji="0" 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(1, 1, 0)</a:t>
              </a:r>
            </a:p>
          </p:txBody>
        </p:sp>
        <p:sp>
          <p:nvSpPr>
            <p:cNvPr id="47" name="Shape 178"/>
            <p:cNvSpPr txBox="1"/>
            <p:nvPr/>
          </p:nvSpPr>
          <p:spPr>
            <a:xfrm>
              <a:off x="10498675" y="4841748"/>
              <a:ext cx="1476900" cy="556800"/>
            </a:xfrm>
            <a:prstGeom prst="rect">
              <a:avLst/>
            </a:prstGeom>
            <a:noFill/>
            <a:ln>
              <a:noFill/>
            </a:ln>
          </p:spPr>
          <p:txBody>
            <a:bodyPr lIns="68569" tIns="68569" rIns="68569" bIns="68569" anchor="t" anchorCtr="0">
              <a:noAutofit/>
            </a:bodyPr>
            <a:lstStyle/>
            <a:p>
              <a:pPr marL="0" marR="0" lvl="0" indent="34290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(1, </a:t>
              </a:r>
              <a:r>
                <a:rPr lang="en-US" sz="900" dirty="0"/>
                <a:t>5</a:t>
              </a:r>
              <a:r>
                <a:rPr kumimoji="0" 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, 0)</a:t>
              </a:r>
            </a:p>
          </p:txBody>
        </p:sp>
        <p:sp>
          <p:nvSpPr>
            <p:cNvPr id="48" name="Shape 179"/>
            <p:cNvSpPr txBox="1"/>
            <p:nvPr/>
          </p:nvSpPr>
          <p:spPr>
            <a:xfrm>
              <a:off x="8334255" y="5428011"/>
              <a:ext cx="1305600" cy="365100"/>
            </a:xfrm>
            <a:prstGeom prst="rect">
              <a:avLst/>
            </a:prstGeom>
            <a:noFill/>
            <a:ln>
              <a:noFill/>
            </a:ln>
          </p:spPr>
          <p:txBody>
            <a:bodyPr lIns="68569" tIns="68569" rIns="68569" bIns="68569" anchor="t" anchorCtr="0">
              <a:noAutofit/>
            </a:bodyPr>
            <a:lstStyle/>
            <a:p>
              <a:pPr marL="0" marR="0" lvl="0" indent="290513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91666"/>
                <a:buFontTx/>
                <a:buNone/>
                <a:tabLst/>
                <a:defRPr/>
              </a:pPr>
              <a:r>
                <a:rPr kumimoji="0" 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(5, 1, 0)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0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9" name="Shape 180"/>
            <p:cNvSpPr txBox="1"/>
            <p:nvPr/>
          </p:nvSpPr>
          <p:spPr>
            <a:xfrm>
              <a:off x="8702775" y="4712650"/>
              <a:ext cx="19116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lIns="68569" tIns="68569" rIns="68569" bIns="68569" anchor="t" anchorCtr="0">
              <a:noAutofit/>
            </a:bodyPr>
            <a:lstStyle/>
            <a:p>
              <a:pPr marL="0" marR="0" lvl="0" indent="290513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91666"/>
                <a:buFontTx/>
                <a:buNone/>
                <a:tabLst/>
                <a:defRPr/>
              </a:pPr>
              <a:r>
                <a:rPr kumimoji="0" 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(5, 5, 0)</a:t>
              </a:r>
            </a:p>
          </p:txBody>
        </p:sp>
      </p:grpSp>
      <p:grpSp>
        <p:nvGrpSpPr>
          <p:cNvPr id="4" name="群組 3"/>
          <p:cNvGrpSpPr/>
          <p:nvPr/>
        </p:nvGrpSpPr>
        <p:grpSpPr>
          <a:xfrm>
            <a:off x="5178141" y="3196276"/>
            <a:ext cx="742643" cy="1875719"/>
            <a:chOff x="6829696" y="3124133"/>
            <a:chExt cx="742643" cy="1262808"/>
          </a:xfrm>
        </p:grpSpPr>
        <p:sp>
          <p:nvSpPr>
            <p:cNvPr id="62" name="橢圓 61"/>
            <p:cNvSpPr/>
            <p:nvPr/>
          </p:nvSpPr>
          <p:spPr>
            <a:xfrm>
              <a:off x="6829696" y="4289437"/>
              <a:ext cx="128404" cy="97504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05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cxnSp>
          <p:nvCxnSpPr>
            <p:cNvPr id="63" name="直線單箭頭接點 62"/>
            <p:cNvCxnSpPr>
              <a:stCxn id="62" idx="1"/>
            </p:cNvCxnSpPr>
            <p:nvPr/>
          </p:nvCxnSpPr>
          <p:spPr>
            <a:xfrm flipV="1">
              <a:off x="6848501" y="3316673"/>
              <a:ext cx="298505" cy="987043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文字方塊 63"/>
            <p:cNvSpPr txBox="1"/>
            <p:nvPr/>
          </p:nvSpPr>
          <p:spPr>
            <a:xfrm>
              <a:off x="6998143" y="3124133"/>
              <a:ext cx="574196" cy="1709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(</a:t>
              </a:r>
              <a:r>
                <a:rPr lang="en-US" altLang="zh-TW" sz="1050" dirty="0"/>
                <a:t>3</a:t>
              </a:r>
              <a:r>
                <a:rPr kumimoji="0" lang="en-US" altLang="zh-TW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,3,0)</a:t>
              </a:r>
              <a:endParaRPr kumimoji="0" lang="zh-TW" alt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65" name="文字方塊 64"/>
          <p:cNvSpPr txBox="1"/>
          <p:nvPr/>
        </p:nvSpPr>
        <p:spPr>
          <a:xfrm>
            <a:off x="130335" y="2575845"/>
            <a:ext cx="109801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35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Demo video:</a:t>
            </a:r>
            <a:endParaRPr kumimoji="0" lang="zh-TW" altLang="en-US" sz="1350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2" name="2.1 Augmented Reality 2019-12-12 15-15-1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78634" y="2992165"/>
            <a:ext cx="3628681" cy="3628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920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scontent-tpe1-1.xx.fbcdn.net/v/t1.15752-9/78623387_2650912715136195_4524505986274164736_n.jpg?_nc_cat=104&amp;_nc_ohc=5yCXEjYKiMIAQm49YYR1g1ZcrUzS73gOCMr7h8e571sGfTn5bLcIUuzLg&amp;_nc_ht=scontent-tpe1-1.xx&amp;oh=f9a66b905c9c8c39f3dfab2ed5d2b51e&amp;oe=5E74D01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735" y="888782"/>
            <a:ext cx="6054811" cy="3488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/>
          <p:cNvSpPr txBox="1"/>
          <p:nvPr/>
        </p:nvSpPr>
        <p:spPr>
          <a:xfrm>
            <a:off x="6837405" y="1020590"/>
            <a:ext cx="1977082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Intrinsic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distortion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1.bmp extrinsic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2.bmp extrinsic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3.bmp extrinsic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4.bmp extrinsic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5.bmp extrinsic</a:t>
            </a:r>
            <a:endParaRPr kumimoji="0" lang="zh-TW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cxnSp>
        <p:nvCxnSpPr>
          <p:cNvPr id="7" name="直線接點 6"/>
          <p:cNvCxnSpPr/>
          <p:nvPr/>
        </p:nvCxnSpPr>
        <p:spPr>
          <a:xfrm>
            <a:off x="856735" y="1491048"/>
            <a:ext cx="6054811" cy="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直線接點 9"/>
          <p:cNvCxnSpPr/>
          <p:nvPr/>
        </p:nvCxnSpPr>
        <p:spPr>
          <a:xfrm>
            <a:off x="856735" y="1692875"/>
            <a:ext cx="6054811" cy="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直線接點 10"/>
          <p:cNvCxnSpPr/>
          <p:nvPr/>
        </p:nvCxnSpPr>
        <p:spPr>
          <a:xfrm>
            <a:off x="856735" y="2207740"/>
            <a:ext cx="6054811" cy="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直線接點 11"/>
          <p:cNvCxnSpPr/>
          <p:nvPr/>
        </p:nvCxnSpPr>
        <p:spPr>
          <a:xfrm>
            <a:off x="856735" y="2763794"/>
            <a:ext cx="6054811" cy="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直線接點 12"/>
          <p:cNvCxnSpPr/>
          <p:nvPr/>
        </p:nvCxnSpPr>
        <p:spPr>
          <a:xfrm>
            <a:off x="856735" y="3295135"/>
            <a:ext cx="6054811" cy="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直線接點 13"/>
          <p:cNvCxnSpPr/>
          <p:nvPr/>
        </p:nvCxnSpPr>
        <p:spPr>
          <a:xfrm>
            <a:off x="856735" y="3826478"/>
            <a:ext cx="6054811" cy="0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" name="Shape 159"/>
          <p:cNvSpPr txBox="1">
            <a:spLocks/>
          </p:cNvSpPr>
          <p:nvPr/>
        </p:nvSpPr>
        <p:spPr>
          <a:xfrm>
            <a:off x="74082" y="65692"/>
            <a:ext cx="9069918" cy="456822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pPr marL="1949054" indent="-1949054">
              <a:buSzPct val="25000"/>
            </a:pPr>
            <a:r>
              <a:rPr lang="en-US" altLang="zh-TW" b="1">
                <a:latin typeface="Arial"/>
                <a:ea typeface="Arial"/>
                <a:cs typeface="Arial"/>
                <a:sym typeface="Arial"/>
              </a:rPr>
              <a:t>4</a:t>
            </a:r>
            <a:r>
              <a:rPr lang="en-US" sz="2800" b="1"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en-US" altLang="zh-TW" sz="2800" b="1">
                <a:latin typeface="Arial"/>
                <a:cs typeface="Arial"/>
              </a:rPr>
              <a:t>Augmented Reality	       </a:t>
            </a:r>
            <a:r>
              <a:rPr lang="en-US" altLang="zh-TW" sz="1800"/>
              <a:t>(</a:t>
            </a:r>
            <a:r>
              <a:rPr lang="zh-CN" altLang="en-US" sz="1800"/>
              <a:t>出題：</a:t>
            </a:r>
            <a:r>
              <a:rPr lang="en-US" altLang="zh-TW" sz="1800"/>
              <a:t>Rex)</a:t>
            </a:r>
            <a:endParaRPr lang="en-US" sz="2800" b="1" dirty="0"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644794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"/>
          <p:cNvSpPr txBox="1">
            <a:spLocks noGrp="1"/>
          </p:cNvSpPr>
          <p:nvPr>
            <p:ph type="sldNum" idx="12"/>
          </p:nvPr>
        </p:nvSpPr>
        <p:spPr>
          <a:xfrm>
            <a:off x="7086601" y="6561368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5"/>
              <a:buFont typeface="Calibri"/>
              <a:buNone/>
            </a:pPr>
            <a:fld id="{00000000-1234-1234-1234-123412341234}" type="slidenum">
              <a:rPr lang="en-US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2"/>
          <p:cNvSpPr txBox="1">
            <a:spLocks noGrp="1"/>
          </p:cNvSpPr>
          <p:nvPr>
            <p:ph type="body" idx="1"/>
          </p:nvPr>
        </p:nvSpPr>
        <p:spPr>
          <a:xfrm>
            <a:off x="73175" y="776265"/>
            <a:ext cx="9070825" cy="56414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76250" marR="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❑"/>
            </a:pPr>
            <a:r>
              <a:rPr lang="en-US" dirty="0"/>
              <a:t>Copy homework is strictly prohibited!! </a:t>
            </a:r>
            <a:r>
              <a:rPr lang="en-US" dirty="0">
                <a:solidFill>
                  <a:srgbClr val="FF0000"/>
                </a:solidFill>
              </a:rPr>
              <a:t>Penalty: Grade will be zero for both persons!!</a:t>
            </a:r>
            <a:endParaRPr dirty="0">
              <a:solidFill>
                <a:srgbClr val="FF0000"/>
              </a:solidFill>
            </a:endParaRPr>
          </a:p>
          <a:p>
            <a:pPr marL="476250" marR="0" lvl="0" indent="-3429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❑"/>
            </a:pPr>
            <a:r>
              <a:rPr lang="en-US" dirty="0"/>
              <a:t>If the code can’t run, you can come to our Lab within one week and show that your programming can work. Otherwise you will get zero!!</a:t>
            </a:r>
            <a:endParaRPr dirty="0"/>
          </a:p>
          <a:p>
            <a:pPr marL="476250" marR="0" lvl="0" indent="-3429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❑"/>
            </a:pPr>
            <a:r>
              <a:rPr lang="en-US" dirty="0"/>
              <a:t>Due date =&gt; </a:t>
            </a:r>
            <a:r>
              <a:rPr lang="en-US" dirty="0">
                <a:solidFill>
                  <a:srgbClr val="FF0000"/>
                </a:solidFill>
              </a:rPr>
              <a:t>2020/01/02  (Thu.) 23:59:59</a:t>
            </a:r>
            <a:endParaRPr dirty="0"/>
          </a:p>
          <a:p>
            <a:pPr marL="717550" lvl="1" indent="-1809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No delay. If you submit homework after deadline, you will get 0.</a:t>
            </a:r>
            <a:endParaRPr dirty="0"/>
          </a:p>
          <a:p>
            <a:pPr marL="476250" marR="0" lvl="0" indent="-3429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❑"/>
            </a:pPr>
            <a:r>
              <a:rPr lang="en-US" dirty="0"/>
              <a:t>Upload to =&gt; </a:t>
            </a:r>
            <a:r>
              <a:rPr lang="en-US" dirty="0">
                <a:solidFill>
                  <a:srgbClr val="0070C0"/>
                </a:solidFill>
              </a:rPr>
              <a:t>140.116.154.1 -&gt; Upload/Homework/OpenCvdl_Hw2</a:t>
            </a:r>
            <a:endParaRPr dirty="0">
              <a:solidFill>
                <a:srgbClr val="0070C0"/>
              </a:solidFill>
            </a:endParaRPr>
          </a:p>
          <a:p>
            <a:pPr marL="717550" lvl="1" indent="-1809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</a:pPr>
            <a:r>
              <a:rPr lang="en-US" dirty="0">
                <a:solidFill>
                  <a:srgbClr val="0070C0"/>
                </a:solidFill>
              </a:rPr>
              <a:t>User ID: opencvdl2019 	Password: opencvdl2019</a:t>
            </a:r>
            <a:endParaRPr dirty="0">
              <a:solidFill>
                <a:srgbClr val="0070C0"/>
              </a:solidFill>
            </a:endParaRPr>
          </a:p>
          <a:p>
            <a:pPr marL="476250" marR="0" lvl="0" indent="-3429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❑"/>
            </a:pPr>
            <a:r>
              <a:rPr lang="en-US" dirty="0"/>
              <a:t>Format</a:t>
            </a:r>
            <a:endParaRPr dirty="0"/>
          </a:p>
          <a:p>
            <a:pPr marL="717550" lvl="1" indent="-1809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Filename: Hw2_StudentID_Name_Version.rar</a:t>
            </a:r>
            <a:endParaRPr dirty="0"/>
          </a:p>
          <a:p>
            <a:pPr marL="1885950" lvl="5" indent="-18573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00"/>
              <a:buChar char="•"/>
            </a:pPr>
            <a:r>
              <a:rPr lang="en-US" dirty="0"/>
              <a:t>Ex: Hw2_F71234567_林小明_v1.rar</a:t>
            </a:r>
            <a:endParaRPr dirty="0"/>
          </a:p>
          <a:p>
            <a:pPr marL="1885950" lvl="5" indent="-18573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00"/>
              <a:buChar char="•"/>
            </a:pPr>
            <a:r>
              <a:rPr lang="en-US" dirty="0"/>
              <a:t>If you want to update your file, you should update your version to be v2, ex: Hw2_F71234567_林小明_v2.rar</a:t>
            </a:r>
            <a:endParaRPr dirty="0"/>
          </a:p>
          <a:p>
            <a:pPr marL="717550" lvl="1" indent="-1809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Content: </a:t>
            </a:r>
            <a:r>
              <a:rPr lang="en-US" dirty="0">
                <a:solidFill>
                  <a:srgbClr val="FF0000"/>
                </a:solidFill>
              </a:rPr>
              <a:t>project folder</a:t>
            </a:r>
            <a:r>
              <a:rPr lang="en-US" dirty="0"/>
              <a:t>*( including the pictures )</a:t>
            </a:r>
            <a:br>
              <a:rPr lang="en-US" dirty="0"/>
            </a:br>
            <a:r>
              <a:rPr lang="en-US" dirty="0"/>
              <a:t>	            *note: remove your “Debug” folder to reduce file size</a:t>
            </a:r>
            <a:endParaRPr dirty="0"/>
          </a:p>
          <a:p>
            <a:pPr marL="476250" marR="0" lvl="0" indent="-2159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endParaRPr dirty="0"/>
          </a:p>
        </p:txBody>
      </p:sp>
      <p:sp>
        <p:nvSpPr>
          <p:cNvPr id="90" name="Google Shape;90;p2"/>
          <p:cNvSpPr txBox="1">
            <a:spLocks noGrp="1"/>
          </p:cNvSpPr>
          <p:nvPr>
            <p:ph type="title"/>
          </p:nvPr>
        </p:nvSpPr>
        <p:spPr>
          <a:xfrm>
            <a:off x="0" y="50334"/>
            <a:ext cx="7886700" cy="5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lang="en-US" sz="2800" b="1">
                <a:latin typeface="Arial"/>
                <a:ea typeface="Arial"/>
                <a:cs typeface="Arial"/>
                <a:sym typeface="Arial"/>
              </a:rPr>
              <a:t>Notice (1/2)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3"/>
          <p:cNvSpPr txBox="1">
            <a:spLocks noGrp="1"/>
          </p:cNvSpPr>
          <p:nvPr>
            <p:ph type="title"/>
          </p:nvPr>
        </p:nvSpPr>
        <p:spPr>
          <a:xfrm>
            <a:off x="0" y="6549"/>
            <a:ext cx="7886699" cy="6054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lang="en-US" sz="2800" b="1">
                <a:latin typeface="Arial"/>
                <a:ea typeface="Arial"/>
                <a:cs typeface="Arial"/>
                <a:sym typeface="Arial"/>
              </a:rPr>
              <a:t>Notice (2/2)</a:t>
            </a:r>
            <a:endParaRPr sz="2800" b="1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3"/>
          <p:cNvSpPr txBox="1">
            <a:spLocks noGrp="1"/>
          </p:cNvSpPr>
          <p:nvPr>
            <p:ph type="sldNum" idx="12"/>
          </p:nvPr>
        </p:nvSpPr>
        <p:spPr>
          <a:xfrm>
            <a:off x="7086601" y="6584156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5"/>
              <a:buFont typeface="Calibri"/>
              <a:buNone/>
            </a:pPr>
            <a:fld id="{00000000-1234-1234-1234-123412341234}" type="slidenum">
              <a:rPr lang="en-US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3"/>
          <p:cNvSpPr txBox="1"/>
          <p:nvPr/>
        </p:nvSpPr>
        <p:spPr>
          <a:xfrm>
            <a:off x="146850" y="611976"/>
            <a:ext cx="8850299" cy="4508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76250" marR="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❑"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C++ (check MFC guide in ftp)</a:t>
            </a:r>
            <a:endParaRPr/>
          </a:p>
          <a:p>
            <a:pPr marL="742950" marR="0" lvl="1" indent="-2857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OpenCV 3.3.1 (</a:t>
            </a:r>
            <a:r>
              <a:rPr lang="en-US" sz="2000" b="0" i="0" u="sng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https://opencv.org/release.html</a:t>
            </a: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/>
          </a:p>
          <a:p>
            <a:pPr marL="742950" marR="0" lvl="1" indent="-2857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Visual Studio 2015 (download  from </a:t>
            </a:r>
            <a:r>
              <a:rPr lang="en-US" sz="2000" b="0" i="0" u="sng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http://www.cc.ncku.edu.tw/download/</a:t>
            </a: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 </a:t>
            </a:r>
            <a:endParaRPr/>
          </a:p>
          <a:p>
            <a:pPr marL="742950" marR="0" lvl="1" indent="-2857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UI framework: MFC</a:t>
            </a:r>
            <a:endParaRPr/>
          </a:p>
          <a:p>
            <a:pPr marL="476250" marR="0" lvl="0" indent="-3429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❑"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Python</a:t>
            </a:r>
            <a:endParaRPr/>
          </a:p>
          <a:p>
            <a:pPr marL="742950" marR="0" lvl="1" indent="-2857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r>
              <a:rPr lang="en-US"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Python 3.7 (</a:t>
            </a:r>
            <a:r>
              <a:rPr lang="en-US" sz="2000" b="0" i="0" u="sng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https://www.python.org/downloads/</a:t>
            </a:r>
            <a:r>
              <a:rPr lang="en-US"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/>
          </a:p>
          <a:p>
            <a:pPr marL="742950" marR="0" lvl="1" indent="-2857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r>
              <a:rPr lang="en-US"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Tensorflow 2.0 / PyTorch 1.3.0</a:t>
            </a:r>
            <a:endParaRPr/>
          </a:p>
          <a:p>
            <a:pPr marL="742950" marR="0" lvl="1" indent="-2857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r>
              <a:rPr lang="en-US"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opencv-contrib-python (3.4.2.17)</a:t>
            </a:r>
            <a:endParaRPr/>
          </a:p>
          <a:p>
            <a:pPr marL="742950" marR="0" lvl="1" indent="-2857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r>
              <a:rPr lang="en-US"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Matplotlib 3.1.1</a:t>
            </a:r>
            <a:endParaRPr/>
          </a:p>
          <a:p>
            <a:pPr marL="742950" marR="0" lvl="1" indent="-2857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r>
              <a:rPr lang="en-US"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UI framework: pyqt5 (5.11.3)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4"/>
          <p:cNvSpPr txBox="1">
            <a:spLocks noGrp="1"/>
          </p:cNvSpPr>
          <p:nvPr>
            <p:ph type="title"/>
          </p:nvPr>
        </p:nvSpPr>
        <p:spPr>
          <a:xfrm>
            <a:off x="0" y="0"/>
            <a:ext cx="7886699" cy="507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 sz="2800" b="1">
                <a:latin typeface="Arial"/>
                <a:ea typeface="Arial"/>
                <a:cs typeface="Arial"/>
                <a:sym typeface="Arial"/>
              </a:rPr>
              <a:t>Assignment scoring (Total: 100%)</a:t>
            </a:r>
            <a:endParaRPr sz="2800"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4"/>
          <p:cNvSpPr txBox="1">
            <a:spLocks noGrp="1"/>
          </p:cNvSpPr>
          <p:nvPr>
            <p:ph type="body" idx="1"/>
          </p:nvPr>
        </p:nvSpPr>
        <p:spPr>
          <a:xfrm>
            <a:off x="262097" y="507079"/>
            <a:ext cx="8761133" cy="5755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69081" lvl="0" indent="-26908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 sz="1600" dirty="0">
                <a:solidFill>
                  <a:schemeClr val="dk1"/>
                </a:solidFill>
              </a:rPr>
              <a:t>0. GUI</a:t>
            </a:r>
            <a:endParaRPr dirty="0"/>
          </a:p>
          <a:p>
            <a:pPr marL="269081" lvl="0" indent="-269081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600"/>
              <a:buNone/>
            </a:pPr>
            <a:r>
              <a:rPr lang="en-US" sz="1600" dirty="0">
                <a:solidFill>
                  <a:schemeClr val="dk1"/>
                </a:solidFill>
              </a:rPr>
              <a:t>1.	</a:t>
            </a:r>
            <a:r>
              <a:rPr lang="en-US" sz="1600" dirty="0">
                <a:solidFill>
                  <a:srgbClr val="000000"/>
                </a:solidFill>
              </a:rPr>
              <a:t>Stereo (30%)                                           </a:t>
            </a:r>
            <a:r>
              <a:rPr lang="en-US" sz="1600" dirty="0"/>
              <a:t>                       		   (</a:t>
            </a:r>
            <a:r>
              <a:rPr lang="en-US" sz="1600" dirty="0" err="1"/>
              <a:t>出題：Kris</a:t>
            </a:r>
            <a:r>
              <a:rPr lang="en-US" sz="1600" dirty="0"/>
              <a:t>)</a:t>
            </a:r>
            <a:endParaRPr dirty="0"/>
          </a:p>
          <a:p>
            <a:pPr marL="271462" lvl="1" indent="-271462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600"/>
              <a:buNone/>
            </a:pPr>
            <a:r>
              <a:rPr lang="en-US" sz="1600" dirty="0">
                <a:latin typeface="Arial"/>
                <a:ea typeface="Arial"/>
                <a:cs typeface="Arial"/>
                <a:sym typeface="Arial"/>
              </a:rPr>
              <a:t>2.	Background Subtraction (20%) 			     	   (</a:t>
            </a:r>
            <a:r>
              <a:rPr lang="en-US" sz="1600" dirty="0" err="1">
                <a:latin typeface="Arial"/>
                <a:ea typeface="Arial"/>
                <a:cs typeface="Arial"/>
                <a:sym typeface="Arial"/>
              </a:rPr>
              <a:t>出題：Yi</a:t>
            </a:r>
            <a:r>
              <a:rPr lang="en-US" sz="1600" dirty="0">
                <a:latin typeface="Arial"/>
                <a:ea typeface="Arial"/>
                <a:cs typeface="Arial"/>
                <a:sym typeface="Arial"/>
              </a:rPr>
              <a:t> Yuan)</a:t>
            </a:r>
            <a:endParaRPr sz="1600" dirty="0">
              <a:latin typeface="Arial"/>
              <a:ea typeface="Arial"/>
              <a:cs typeface="Arial"/>
              <a:sym typeface="Arial"/>
            </a:endParaRPr>
          </a:p>
          <a:p>
            <a:pPr marL="271463" lvl="0" indent="-271463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600"/>
              <a:buNone/>
            </a:pPr>
            <a:r>
              <a:rPr lang="en-US" sz="1600" dirty="0"/>
              <a:t>3. Optical Flow (30%)			                                   (</a:t>
            </a:r>
            <a:r>
              <a:rPr lang="en-US" sz="1600" dirty="0" err="1"/>
              <a:t>出題：Shaku</a:t>
            </a:r>
            <a:r>
              <a:rPr lang="en-US" sz="1600" dirty="0"/>
              <a:t>)</a:t>
            </a:r>
            <a:endParaRPr sz="1600" dirty="0"/>
          </a:p>
          <a:p>
            <a:pPr marL="133350" lvl="0" indent="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600"/>
              <a:buNone/>
            </a:pPr>
            <a:r>
              <a:rPr lang="en-US" sz="1600" dirty="0"/>
              <a:t>   3.1 Preprocessing (10%)</a:t>
            </a:r>
            <a:endParaRPr sz="1600" dirty="0"/>
          </a:p>
          <a:p>
            <a:pPr marL="133350" lvl="0" indent="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600"/>
              <a:buNone/>
            </a:pPr>
            <a:r>
              <a:rPr lang="en-US" sz="1600" dirty="0"/>
              <a:t>   3.2 Video tracking (20%)</a:t>
            </a:r>
            <a:endParaRPr sz="1600" dirty="0"/>
          </a:p>
          <a:p>
            <a:pPr marL="133350" lvl="0" indent="-13335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600"/>
              <a:buNone/>
            </a:pPr>
            <a:r>
              <a:rPr lang="en-US" sz="1600" dirty="0"/>
              <a:t>4. AR </a:t>
            </a:r>
            <a:r>
              <a:rPr lang="en-US" altLang="zh-TW" sz="1600" dirty="0"/>
              <a:t>(20%)</a:t>
            </a:r>
            <a:r>
              <a:rPr lang="en-US" sz="1600" dirty="0"/>
              <a:t>			                                                   (</a:t>
            </a:r>
            <a:r>
              <a:rPr lang="en-US" sz="1600" dirty="0" err="1"/>
              <a:t>出題</a:t>
            </a:r>
            <a:r>
              <a:rPr lang="en-US" sz="1600" dirty="0"/>
              <a:t>:</a:t>
            </a:r>
            <a:r>
              <a:rPr lang="zh-TW" altLang="en-US" sz="1600" dirty="0"/>
              <a:t> </a:t>
            </a:r>
            <a:r>
              <a:rPr lang="en-US" altLang="zh-TW" sz="1600" dirty="0"/>
              <a:t>Rex</a:t>
            </a:r>
            <a:r>
              <a:rPr lang="en-US" sz="1600" dirty="0"/>
              <a:t>)</a:t>
            </a:r>
            <a:endParaRPr dirty="0"/>
          </a:p>
          <a:p>
            <a:pPr marL="133350" lvl="0" indent="-13335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600"/>
              <a:buNone/>
            </a:pPr>
            <a:endParaRPr sz="1600" dirty="0"/>
          </a:p>
        </p:txBody>
      </p:sp>
      <p:sp>
        <p:nvSpPr>
          <p:cNvPr id="104" name="Google Shape;104;p4"/>
          <p:cNvSpPr txBox="1">
            <a:spLocks noGrp="1"/>
          </p:cNvSpPr>
          <p:nvPr>
            <p:ph type="sldNum" idx="12"/>
          </p:nvPr>
        </p:nvSpPr>
        <p:spPr>
          <a:xfrm>
            <a:off x="7086601" y="6584156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5"/>
              <a:buFont typeface="Calibri"/>
              <a:buNone/>
            </a:pPr>
            <a:fld id="{00000000-1234-1234-1234-123412341234}" type="slidenum">
              <a:rPr lang="en-US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5"/>
          <p:cNvSpPr txBox="1"/>
          <p:nvPr/>
        </p:nvSpPr>
        <p:spPr>
          <a:xfrm>
            <a:off x="198049" y="562853"/>
            <a:ext cx="7886699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342900" marR="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ingdings" panose="05000000000000000000" pitchFamily="2" charset="2"/>
              <a:buChar char="p"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Use MFC to create GUI like following figure.</a:t>
            </a:r>
            <a:endParaRPr sz="20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5"/>
          <p:cNvSpPr txBox="1">
            <a:spLocks noGrp="1"/>
          </p:cNvSpPr>
          <p:nvPr>
            <p:ph type="title"/>
          </p:nvPr>
        </p:nvSpPr>
        <p:spPr>
          <a:xfrm>
            <a:off x="0" y="0"/>
            <a:ext cx="7886699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lang="en-US" sz="2800" b="1">
                <a:latin typeface="Arial"/>
                <a:ea typeface="Arial"/>
                <a:cs typeface="Arial"/>
                <a:sym typeface="Arial"/>
              </a:rPr>
              <a:t>0. GUI</a:t>
            </a:r>
            <a:endParaRPr sz="2800"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5"/>
          <p:cNvSpPr txBox="1">
            <a:spLocks noGrp="1"/>
          </p:cNvSpPr>
          <p:nvPr>
            <p:ph type="sldNum" idx="12"/>
          </p:nvPr>
        </p:nvSpPr>
        <p:spPr>
          <a:xfrm>
            <a:off x="7056048" y="6584156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5"/>
              <a:buFont typeface="Calibri"/>
              <a:buNone/>
            </a:pPr>
            <a:fld id="{00000000-1234-1234-1234-123412341234}" type="slidenum">
              <a:rPr lang="en-US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2" name="Google Shape;112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2200" y="1234800"/>
            <a:ext cx="7100301" cy="545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54000" y="4814025"/>
            <a:ext cx="2690750" cy="187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99724" y="4735075"/>
            <a:ext cx="266425" cy="27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35225" y="5323025"/>
            <a:ext cx="266425" cy="21798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" name="群組 8"/>
          <p:cNvGrpSpPr/>
          <p:nvPr/>
        </p:nvGrpSpPr>
        <p:grpSpPr>
          <a:xfrm>
            <a:off x="1473830" y="2095592"/>
            <a:ext cx="3293273" cy="3160511"/>
            <a:chOff x="6960950" y="334661"/>
            <a:chExt cx="1851497" cy="1659493"/>
          </a:xfrm>
        </p:grpSpPr>
        <p:pic>
          <p:nvPicPr>
            <p:cNvPr id="10" name="Picture 10">
              <a:extLst>
                <a:ext uri="{FF2B5EF4-FFF2-40B4-BE49-F238E27FC236}">
                  <a16:creationId xmlns:a16="http://schemas.microsoft.com/office/drawing/2014/main" id="{25024616-D1A4-4167-9263-5E1335AA2F5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68746" t="46607" r="5760" b="17884"/>
            <a:stretch/>
          </p:blipFill>
          <p:spPr>
            <a:xfrm>
              <a:off x="6960950" y="334661"/>
              <a:ext cx="1851497" cy="1659493"/>
            </a:xfrm>
            <a:prstGeom prst="rect">
              <a:avLst/>
            </a:prstGeom>
          </p:spPr>
        </p:pic>
        <p:pic>
          <p:nvPicPr>
            <p:cNvPr id="11" name="圖片 10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171361" y="395743"/>
              <a:ext cx="106446" cy="187846"/>
            </a:xfrm>
            <a:prstGeom prst="rect">
              <a:avLst/>
            </a:prstGeom>
          </p:spPr>
        </p:pic>
        <p:pic>
          <p:nvPicPr>
            <p:cNvPr id="12" name="圖片 11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474346" y="895507"/>
              <a:ext cx="106446" cy="187846"/>
            </a:xfrm>
            <a:prstGeom prst="rect">
              <a:avLst/>
            </a:prstGeom>
          </p:spPr>
        </p:pic>
        <p:pic>
          <p:nvPicPr>
            <p:cNvPr id="13" name="圖片 1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424226" y="1557270"/>
              <a:ext cx="106446" cy="187846"/>
            </a:xfrm>
            <a:prstGeom prst="rect">
              <a:avLst/>
            </a:prstGeom>
          </p:spPr>
        </p:pic>
      </p:grpSp>
      <p:sp>
        <p:nvSpPr>
          <p:cNvPr id="2" name="矩形 1"/>
          <p:cNvSpPr/>
          <p:nvPr/>
        </p:nvSpPr>
        <p:spPr>
          <a:xfrm>
            <a:off x="1848090" y="4053016"/>
            <a:ext cx="2460299" cy="1054443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 txBox="1">
            <a:spLocks noGrp="1"/>
          </p:cNvSpPr>
          <p:nvPr>
            <p:ph type="title"/>
          </p:nvPr>
        </p:nvSpPr>
        <p:spPr>
          <a:xfrm>
            <a:off x="0" y="11687"/>
            <a:ext cx="9133438" cy="637628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>
              <a:buSzPct val="25000"/>
            </a:pPr>
            <a:r>
              <a:rPr lang="en-US" sz="2800" b="1" dirty="0">
                <a:latin typeface="Arial"/>
                <a:ea typeface="Arial"/>
                <a:cs typeface="Arial"/>
                <a:sym typeface="Arial"/>
              </a:rPr>
              <a:t>1. (</a:t>
            </a:r>
            <a:r>
              <a:rPr lang="en-US" altLang="zh-TW" sz="2800" b="1" dirty="0">
                <a:latin typeface="Arial"/>
                <a:ea typeface="Arial"/>
                <a:cs typeface="Arial"/>
                <a:sym typeface="Arial"/>
              </a:rPr>
              <a:t>3</a:t>
            </a:r>
            <a:r>
              <a:rPr lang="en-US" sz="2800" b="1" dirty="0">
                <a:latin typeface="Arial"/>
                <a:ea typeface="Arial"/>
                <a:cs typeface="Arial"/>
                <a:sym typeface="Arial"/>
              </a:rPr>
              <a:t>0%)</a:t>
            </a:r>
            <a:r>
              <a:rPr lang="zh-TW" altLang="en-US" sz="2800" b="1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TW" sz="2800" b="1" dirty="0">
                <a:latin typeface="Arial"/>
                <a:ea typeface="Arial"/>
                <a:cs typeface="Arial"/>
                <a:sym typeface="Arial"/>
              </a:rPr>
              <a:t>Stereo</a:t>
            </a:r>
            <a:r>
              <a:rPr lang="en-US" sz="2800" b="1" dirty="0">
                <a:latin typeface="Arial"/>
                <a:ea typeface="Arial"/>
                <a:cs typeface="Arial"/>
                <a:sym typeface="Arial"/>
              </a:rPr>
              <a:t> Disparity Map 		 </a:t>
            </a:r>
            <a:r>
              <a:rPr lang="en-US" altLang="zh-TW" sz="1800" dirty="0"/>
              <a:t>(</a:t>
            </a:r>
            <a:r>
              <a:rPr lang="zh-CN" altLang="en-US" sz="1800" dirty="0"/>
              <a:t>出題：</a:t>
            </a:r>
            <a:r>
              <a:rPr lang="en-US" altLang="zh-CN" sz="1800" dirty="0"/>
              <a:t>Kris</a:t>
            </a:r>
            <a:r>
              <a:rPr lang="en-US" altLang="zh-TW" sz="1800" dirty="0"/>
              <a:t>)</a:t>
            </a:r>
            <a:endParaRPr lang="en-US" sz="2800" b="1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Shape 200"/>
          <p:cNvSpPr txBox="1">
            <a:spLocks noGrp="1"/>
          </p:cNvSpPr>
          <p:nvPr>
            <p:ph type="body" idx="1"/>
          </p:nvPr>
        </p:nvSpPr>
        <p:spPr>
          <a:xfrm>
            <a:off x="0" y="649315"/>
            <a:ext cx="8780336" cy="244885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 marL="357188" indent="-357188">
              <a:lnSpc>
                <a:spcPct val="100000"/>
              </a:lnSpc>
              <a:spcBef>
                <a:spcPts val="0"/>
              </a:spcBef>
            </a:pPr>
            <a:r>
              <a:rPr lang="en-US" sz="2000" dirty="0">
                <a:latin typeface="Arial"/>
                <a:ea typeface="Arial"/>
                <a:cs typeface="Arial"/>
                <a:sym typeface="Arial"/>
              </a:rPr>
              <a:t>Given: a pair of images, imL.png and imR.png (have been rectified)</a:t>
            </a:r>
          </a:p>
          <a:p>
            <a:pPr marL="357188" indent="-357188">
              <a:lnSpc>
                <a:spcPct val="100000"/>
              </a:lnSpc>
              <a:spcBef>
                <a:spcPts val="0"/>
              </a:spcBef>
            </a:pPr>
            <a:r>
              <a:rPr lang="en-US" sz="2000" dirty="0">
                <a:latin typeface="Arial"/>
                <a:ea typeface="Arial"/>
                <a:cs typeface="Arial"/>
                <a:sym typeface="Arial"/>
              </a:rPr>
              <a:t>Q: 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1) Find </a:t>
            </a:r>
            <a:r>
              <a:rPr lang="en-US" sz="1800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the disparity map/image </a:t>
            </a: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based on Left and Right stereo images.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           2) Compare the result of the disparity map with and without the left-right 	disparity check, and mark the difference between the above result in red.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20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Shape 201"/>
          <p:cNvSpPr txBox="1">
            <a:spLocks noGrp="1"/>
          </p:cNvSpPr>
          <p:nvPr>
            <p:ph type="sldNum" idx="12"/>
          </p:nvPr>
        </p:nvSpPr>
        <p:spPr>
          <a:xfrm>
            <a:off x="7076039" y="6601668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6</a:t>
            </a:fld>
            <a:endParaRPr lang="en-US" sz="900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Shape 204"/>
          <p:cNvSpPr txBox="1"/>
          <p:nvPr/>
        </p:nvSpPr>
        <p:spPr>
          <a:xfrm>
            <a:off x="1334044" y="6473982"/>
            <a:ext cx="2616975" cy="276975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 algn="ctr">
              <a:buSzPct val="25000"/>
            </a:pP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Left Image (Reference Image)</a:t>
            </a:r>
          </a:p>
        </p:txBody>
      </p:sp>
      <p:sp>
        <p:nvSpPr>
          <p:cNvPr id="2" name="文字方塊 1"/>
          <p:cNvSpPr txBox="1"/>
          <p:nvPr/>
        </p:nvSpPr>
        <p:spPr>
          <a:xfrm>
            <a:off x="2165269" y="6212525"/>
            <a:ext cx="66556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50" dirty="0"/>
              <a:t>imL.png</a:t>
            </a:r>
            <a:endParaRPr lang="zh-TW" altLang="en-US" sz="1050" dirty="0"/>
          </a:p>
        </p:txBody>
      </p:sp>
      <p:sp>
        <p:nvSpPr>
          <p:cNvPr id="205" name="Shape 205"/>
          <p:cNvSpPr txBox="1"/>
          <p:nvPr/>
        </p:nvSpPr>
        <p:spPr>
          <a:xfrm>
            <a:off x="5457684" y="6465989"/>
            <a:ext cx="2160240" cy="276999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 algn="ctr">
              <a:buSzPct val="25000"/>
            </a:pP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Right Image</a:t>
            </a:r>
          </a:p>
        </p:txBody>
      </p:sp>
      <p:sp>
        <p:nvSpPr>
          <p:cNvPr id="10" name="文字方塊 9"/>
          <p:cNvSpPr txBox="1"/>
          <p:nvPr/>
        </p:nvSpPr>
        <p:spPr>
          <a:xfrm>
            <a:off x="6222422" y="6187774"/>
            <a:ext cx="6880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50" dirty="0"/>
              <a:t>imR.png</a:t>
            </a:r>
            <a:endParaRPr lang="zh-TW" altLang="en-US" sz="1050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200" y="2733806"/>
            <a:ext cx="4253968" cy="3453968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2919" y="2733806"/>
            <a:ext cx="4253968" cy="3453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8194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 txBox="1">
            <a:spLocks noGrp="1"/>
          </p:cNvSpPr>
          <p:nvPr>
            <p:ph type="body" idx="1"/>
          </p:nvPr>
        </p:nvSpPr>
        <p:spPr>
          <a:xfrm>
            <a:off x="0" y="589841"/>
            <a:ext cx="8630930" cy="457317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 marL="342900" indent="-3429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ct val="101562"/>
              <a:buFont typeface="Wingdings" panose="05000000000000000000" pitchFamily="2" charset="2"/>
              <a:buChar char="q"/>
            </a:pPr>
            <a:r>
              <a:rPr lang="en-US" altLang="zh-TW" sz="2000" dirty="0">
                <a:latin typeface="+mj-lt"/>
                <a:ea typeface="Arial"/>
                <a:cs typeface="Arial"/>
                <a:sym typeface="Arial"/>
              </a:rPr>
              <a:t>Q: 1) Click button “1.1” to show the disparity map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ct val="101562"/>
              <a:buFont typeface="Wingdings" panose="05000000000000000000" pitchFamily="2" charset="2"/>
              <a:buChar char="q"/>
            </a:pPr>
            <a:r>
              <a:rPr lang="en-US" altLang="zh-TW" sz="2000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Guides:</a:t>
            </a:r>
          </a:p>
          <a:p>
            <a:pPr marL="198834" lvl="1" indent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ct val="101562"/>
              <a:buNone/>
            </a:pPr>
            <a:r>
              <a:rPr lang="en-US" altLang="zh-TW" sz="2000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  (1) Window Size: 9 = 3</a:t>
            </a:r>
            <a:r>
              <a:rPr lang="en-US" altLang="zh-TW" sz="2000" dirty="0">
                <a:latin typeface="+mj-lt"/>
                <a:ea typeface="Arial"/>
                <a:cs typeface="Arial"/>
                <a:sym typeface="Arial"/>
              </a:rPr>
              <a:t>*3 pixel</a:t>
            </a:r>
          </a:p>
          <a:p>
            <a:pPr marL="198834" lvl="1" indent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ct val="101562"/>
              <a:buNone/>
            </a:pPr>
            <a:r>
              <a:rPr lang="en-US" altLang="zh-TW" sz="2000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  (2) Search range and direction:</a:t>
            </a:r>
          </a:p>
          <a:p>
            <a:pPr marL="895350" lvl="2" indent="-182563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ct val="101562"/>
              <a:buFont typeface="Wingdings" panose="05000000000000000000" pitchFamily="2" charset="2"/>
              <a:buChar char="§"/>
            </a:pPr>
            <a:r>
              <a:rPr lang="en-US" altLang="zh-TW" sz="2000" dirty="0">
                <a:latin typeface="+mj-lt"/>
                <a:ea typeface="Arial"/>
                <a:cs typeface="Arial"/>
                <a:sym typeface="Arial"/>
              </a:rPr>
              <a:t>Disparity range: 0~64 pixels.</a:t>
            </a:r>
          </a:p>
          <a:p>
            <a:pPr marL="1079500" lvl="4" indent="-18415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ct val="101562"/>
              <a:buFont typeface="Arial" panose="020B0604020202020204" pitchFamily="34" charset="0"/>
              <a:buChar char="•"/>
            </a:pPr>
            <a:r>
              <a:rPr lang="en-US" altLang="zh-TW" sz="2000" dirty="0">
                <a:latin typeface="+mj-lt"/>
                <a:ea typeface="Arial"/>
                <a:cs typeface="Arial"/>
                <a:sym typeface="Arial"/>
              </a:rPr>
              <a:t>Map disparity range 0~64 pixels to gray value range 0~255 for the purpose of visualization.</a:t>
            </a:r>
          </a:p>
          <a:p>
            <a:pPr marL="895350" lvl="2" indent="-182563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ct val="101562"/>
              <a:buFont typeface="Wingdings" panose="05000000000000000000" pitchFamily="2" charset="2"/>
              <a:buChar char="§"/>
            </a:pPr>
            <a:r>
              <a:rPr lang="en-US" altLang="zh-TW" sz="2000" dirty="0">
                <a:latin typeface="+mj-lt"/>
                <a:ea typeface="Arial"/>
                <a:cs typeface="Arial"/>
                <a:sym typeface="Arial"/>
              </a:rPr>
              <a:t>If the </a:t>
            </a:r>
            <a:r>
              <a:rPr lang="en-US" altLang="zh-TW" sz="2000" dirty="0">
                <a:solidFill>
                  <a:srgbClr val="FF0000"/>
                </a:solidFill>
                <a:latin typeface="+mj-lt"/>
                <a:ea typeface="Arial"/>
                <a:cs typeface="Arial"/>
                <a:sym typeface="Arial"/>
              </a:rPr>
              <a:t>left image </a:t>
            </a:r>
            <a:r>
              <a:rPr lang="en-US" altLang="zh-TW" sz="2000" dirty="0">
                <a:latin typeface="+mj-lt"/>
                <a:ea typeface="Arial"/>
                <a:cs typeface="Arial"/>
                <a:sym typeface="Arial"/>
              </a:rPr>
              <a:t>is the </a:t>
            </a:r>
            <a:r>
              <a:rPr lang="en-US" altLang="zh-TW" sz="2000" dirty="0">
                <a:solidFill>
                  <a:srgbClr val="FF0000"/>
                </a:solidFill>
                <a:latin typeface="+mj-lt"/>
                <a:ea typeface="Arial"/>
                <a:cs typeface="Arial"/>
                <a:sym typeface="Arial"/>
              </a:rPr>
              <a:t>reference image </a:t>
            </a:r>
            <a:r>
              <a:rPr lang="en-US" altLang="zh-TW" sz="2000" dirty="0">
                <a:latin typeface="+mj-lt"/>
                <a:ea typeface="Arial"/>
                <a:cs typeface="Arial"/>
                <a:sym typeface="Arial"/>
              </a:rPr>
              <a:t>(the one used to cal. depth info for each pixel of that </a:t>
            </a:r>
            <a:r>
              <a:rPr lang="en-US" altLang="zh-TW" sz="2000" dirty="0" err="1">
                <a:latin typeface="+mj-lt"/>
                <a:ea typeface="Arial"/>
                <a:cs typeface="Arial"/>
                <a:sym typeface="Arial"/>
              </a:rPr>
              <a:t>img</a:t>
            </a:r>
            <a:r>
              <a:rPr lang="en-US" altLang="zh-TW" sz="2000" dirty="0">
                <a:latin typeface="+mj-lt"/>
                <a:ea typeface="Arial"/>
                <a:cs typeface="Arial"/>
                <a:sym typeface="Arial"/>
              </a:rPr>
              <a:t>), then </a:t>
            </a:r>
            <a:r>
              <a:rPr lang="en-US" altLang="zh-TW" sz="2000" dirty="0">
                <a:solidFill>
                  <a:srgbClr val="FF0000"/>
                </a:solidFill>
                <a:latin typeface="+mj-lt"/>
                <a:ea typeface="Arial"/>
                <a:cs typeface="Arial"/>
                <a:sym typeface="Arial"/>
              </a:rPr>
              <a:t>the search direction </a:t>
            </a:r>
            <a:r>
              <a:rPr lang="en-US" altLang="zh-TW" sz="2000" dirty="0">
                <a:latin typeface="+mj-lt"/>
                <a:ea typeface="Arial"/>
                <a:cs typeface="Arial"/>
                <a:sym typeface="Arial"/>
              </a:rPr>
              <a:t>at </a:t>
            </a:r>
            <a:r>
              <a:rPr lang="en-US" altLang="zh-TW" sz="2000" dirty="0">
                <a:solidFill>
                  <a:srgbClr val="FF0000"/>
                </a:solidFill>
                <a:latin typeface="+mj-lt"/>
                <a:ea typeface="Arial"/>
                <a:cs typeface="Arial"/>
                <a:sym typeface="Arial"/>
              </a:rPr>
              <a:t>right image</a:t>
            </a:r>
            <a:r>
              <a:rPr lang="en-US" altLang="zh-TW" sz="2000" dirty="0">
                <a:latin typeface="+mj-lt"/>
                <a:ea typeface="Arial"/>
                <a:cs typeface="Arial"/>
                <a:sym typeface="Arial"/>
              </a:rPr>
              <a:t> will go </a:t>
            </a:r>
            <a:r>
              <a:rPr lang="en-US" altLang="zh-TW" sz="2000" dirty="0">
                <a:solidFill>
                  <a:srgbClr val="FF0000"/>
                </a:solidFill>
                <a:latin typeface="+mj-lt"/>
                <a:ea typeface="Arial"/>
                <a:cs typeface="Arial"/>
                <a:sym typeface="Arial"/>
              </a:rPr>
              <a:t>from the right to left </a:t>
            </a:r>
            <a:r>
              <a:rPr lang="en-US" altLang="zh-TW" sz="2000" dirty="0">
                <a:latin typeface="+mj-lt"/>
                <a:ea typeface="Arial"/>
                <a:cs typeface="Arial"/>
                <a:sym typeface="Arial"/>
              </a:rPr>
              <a:t>direction.</a:t>
            </a:r>
            <a:br>
              <a:rPr lang="en-US" altLang="zh-TW" sz="2000" dirty="0">
                <a:latin typeface="Arial"/>
                <a:ea typeface="Arial"/>
                <a:cs typeface="Arial"/>
                <a:sym typeface="Arial"/>
              </a:rPr>
            </a:br>
            <a:endParaRPr lang="en-US" sz="2000" dirty="0">
              <a:latin typeface="Arial"/>
              <a:ea typeface="Arial"/>
              <a:cs typeface="Arial"/>
              <a:sym typeface="Arial"/>
            </a:endParaRPr>
          </a:p>
          <a:p>
            <a:pPr marL="3429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ct val="101562"/>
            </a:pPr>
            <a:r>
              <a:rPr lang="en-US" sz="2000" dirty="0"/>
              <a:t>Hint: </a:t>
            </a:r>
            <a:r>
              <a:rPr lang="en-US" sz="2000" b="0" i="0" u="none" strike="noStrike" cap="none" dirty="0">
                <a:solidFill>
                  <a:schemeClr val="dk1"/>
                </a:solidFill>
                <a:sym typeface="Calibri"/>
              </a:rPr>
              <a:t>OpenCV Textbook Chapter 12 (P.451)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ct val="101562"/>
              <a:buNone/>
            </a:pPr>
            <a:r>
              <a:rPr lang="en-US" dirty="0">
                <a:ea typeface="Arial"/>
                <a:cs typeface="Arial"/>
                <a:sym typeface="Arial"/>
              </a:rPr>
              <a:t>	</a:t>
            </a:r>
            <a:r>
              <a:rPr lang="en-US" dirty="0" err="1">
                <a:ea typeface="Arial"/>
                <a:cs typeface="Arial"/>
                <a:sym typeface="Arial"/>
              </a:rPr>
              <a:t>StereoBM</a:t>
            </a:r>
            <a:r>
              <a:rPr lang="en-US" dirty="0">
                <a:ea typeface="Arial"/>
                <a:cs typeface="Arial"/>
                <a:sym typeface="Arial"/>
              </a:rPr>
              <a:t>::create(64, 9);</a:t>
            </a:r>
            <a:endParaRPr sz="20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Shape 212"/>
          <p:cNvSpPr txBox="1">
            <a:spLocks noGrp="1"/>
          </p:cNvSpPr>
          <p:nvPr>
            <p:ph type="sldNum" idx="12"/>
          </p:nvPr>
        </p:nvSpPr>
        <p:spPr>
          <a:xfrm>
            <a:off x="7086601" y="6557918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7</a:t>
            </a:fld>
            <a:endParaRPr 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7266849" y="6557918"/>
            <a:ext cx="6928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Result</a:t>
            </a:r>
            <a:endParaRPr lang="zh-TW" altLang="en-US" dirty="0"/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0E29E62A-1E80-4472-B38C-2544BDDDD605}"/>
              </a:ext>
            </a:extLst>
          </p:cNvPr>
          <p:cNvSpPr txBox="1">
            <a:spLocks/>
          </p:cNvSpPr>
          <p:nvPr/>
        </p:nvSpPr>
        <p:spPr>
          <a:xfrm>
            <a:off x="0" y="38211"/>
            <a:ext cx="8371842" cy="63426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pPr marL="1949054" indent="-1949054"/>
            <a:r>
              <a:rPr lang="en-US" altLang="zh-TW" sz="2800" b="1" dirty="0">
                <a:latin typeface="+mj-lt"/>
                <a:ea typeface="標楷體" panose="03000509000000000000" pitchFamily="65" charset="-120"/>
              </a:rPr>
              <a:t>1.1</a:t>
            </a:r>
            <a:r>
              <a:rPr lang="zh-TW" altLang="en-US" sz="2800" b="1" dirty="0">
                <a:latin typeface="+mj-lt"/>
                <a:ea typeface="標楷體" panose="03000509000000000000" pitchFamily="65" charset="-120"/>
              </a:rPr>
              <a:t> </a:t>
            </a:r>
            <a:r>
              <a:rPr lang="en-US" altLang="zh-TW" sz="2800" b="1" dirty="0">
                <a:latin typeface="+mj-lt"/>
                <a:ea typeface="標楷體" panose="03000509000000000000" pitchFamily="65" charset="-120"/>
              </a:rPr>
              <a:t>(30%) Disparity Map</a:t>
            </a:r>
            <a:endParaRPr lang="zh-TW" altLang="en-US" sz="2800" b="1" dirty="0">
              <a:solidFill>
                <a:srgbClr val="FF0000"/>
              </a:solidFill>
              <a:latin typeface="+mj-lt"/>
              <a:ea typeface="標楷體" panose="03000509000000000000" pitchFamily="65" charset="-12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3551" y="3967118"/>
            <a:ext cx="3181350" cy="2590800"/>
          </a:xfrm>
          <a:prstGeom prst="rect">
            <a:avLst/>
          </a:prstGeom>
        </p:spPr>
      </p:pic>
      <p:pic>
        <p:nvPicPr>
          <p:cNvPr id="14" name="Google Shape;133;p8"/>
          <p:cNvPicPr preferRelativeResize="0"/>
          <p:nvPr/>
        </p:nvPicPr>
        <p:blipFill rotWithShape="1">
          <a:blip r:embed="rId4">
            <a:alphaModFix/>
          </a:blip>
          <a:srcRect l="1" r="-2232" b="49401"/>
          <a:stretch/>
        </p:blipFill>
        <p:spPr>
          <a:xfrm>
            <a:off x="6029295" y="199353"/>
            <a:ext cx="2985606" cy="122009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274974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6"/>
          <p:cNvSpPr txBox="1">
            <a:spLocks noGrp="1"/>
          </p:cNvSpPr>
          <p:nvPr>
            <p:ph type="body" idx="1"/>
          </p:nvPr>
        </p:nvSpPr>
        <p:spPr>
          <a:xfrm>
            <a:off x="28671" y="657681"/>
            <a:ext cx="9086658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60363" lvl="0" indent="-36036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❑"/>
            </a:pPr>
            <a:r>
              <a:rPr lang="en-US"/>
              <a:t>Given a video: bgSub.mp4</a:t>
            </a:r>
            <a:endParaRPr/>
          </a:p>
          <a:p>
            <a:pPr marL="360363" lvl="0" indent="-36036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❑"/>
            </a:pPr>
            <a:r>
              <a:rPr lang="en-US"/>
              <a:t>Q: 1) </a:t>
            </a:r>
            <a:r>
              <a:rPr lang="en-US" b="0" i="0" u="none" strike="noStrike" cap="none">
                <a:solidFill>
                  <a:schemeClr val="dk1"/>
                </a:solidFill>
              </a:rPr>
              <a:t>Click the button “2.1 Background Subtraction” to o</a:t>
            </a:r>
            <a:r>
              <a:rPr lang="en-US"/>
              <a:t>pen two windows:</a:t>
            </a:r>
            <a:endParaRPr/>
          </a:p>
          <a:p>
            <a:pPr marL="1255713" lvl="4" indent="-18891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One shows the original video, </a:t>
            </a:r>
            <a:r>
              <a:rPr lang="en-US" sz="2000"/>
              <a:t>bgSub.mp4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55713" lvl="4" indent="-18891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The other is the </a:t>
            </a:r>
            <a:r>
              <a:rPr lang="en-US"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foreground video. </a:t>
            </a:r>
            <a:endParaRPr/>
          </a:p>
          <a:p>
            <a:pPr marL="1255713" lvl="4" indent="-18891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Use first 50 frames to train the background model</a:t>
            </a:r>
            <a:endParaRPr/>
          </a:p>
          <a:p>
            <a:pPr marL="1255713" lvl="4" indent="-18891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You need to subtract background model to find the foreground object (white part)</a:t>
            </a:r>
            <a:endParaRPr/>
          </a:p>
          <a:p>
            <a:pPr marL="3429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❑"/>
            </a:pPr>
            <a:r>
              <a:rPr lang="en-US"/>
              <a:t>Hint : textbook p372 ~ p376</a:t>
            </a:r>
            <a:endParaRPr/>
          </a:p>
          <a:p>
            <a:pPr marL="34290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❑"/>
            </a:pPr>
            <a:r>
              <a:rPr lang="en-US"/>
              <a:t>Demo video:</a:t>
            </a:r>
            <a:endParaRPr/>
          </a:p>
        </p:txBody>
      </p:sp>
      <p:sp>
        <p:nvSpPr>
          <p:cNvPr id="121" name="Google Shape;121;p6"/>
          <p:cNvSpPr txBox="1">
            <a:spLocks noGrp="1"/>
          </p:cNvSpPr>
          <p:nvPr>
            <p:ph type="title"/>
          </p:nvPr>
        </p:nvSpPr>
        <p:spPr>
          <a:xfrm>
            <a:off x="28671" y="0"/>
            <a:ext cx="9115330" cy="748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2598738" lvl="0" indent="-259873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rPr lang="en-US" sz="2800" b="1" dirty="0">
                <a:latin typeface="Times New Roman"/>
                <a:ea typeface="Times New Roman"/>
                <a:cs typeface="Times New Roman"/>
                <a:sym typeface="Times New Roman"/>
              </a:rPr>
              <a:t>2. (20%) Background Subtraction </a:t>
            </a:r>
            <a:r>
              <a:rPr lang="en-US" sz="2800" b="1" dirty="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</a:t>
            </a:r>
            <a:r>
              <a:rPr lang="en-US" sz="2800" b="1" dirty="0">
                <a:latin typeface="Times New Roman"/>
                <a:ea typeface="Times New Roman"/>
                <a:cs typeface="Times New Roman"/>
                <a:sym typeface="Times New Roman"/>
              </a:rPr>
              <a:t>    </a:t>
            </a:r>
            <a:r>
              <a:rPr lang="en-US" sz="2400" dirty="0"/>
              <a:t>(</a:t>
            </a:r>
            <a:r>
              <a:rPr lang="en-US" sz="2400" dirty="0" err="1"/>
              <a:t>出題：Yi</a:t>
            </a:r>
            <a:r>
              <a:rPr lang="en-US" sz="2400" dirty="0"/>
              <a:t> Yuan)</a:t>
            </a:r>
            <a:endParaRPr sz="2800" b="1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2" name="Google Shape;122;p6"/>
          <p:cNvSpPr txBox="1">
            <a:spLocks noGrp="1"/>
          </p:cNvSpPr>
          <p:nvPr>
            <p:ph type="sldNum" idx="12"/>
          </p:nvPr>
        </p:nvSpPr>
        <p:spPr>
          <a:xfrm>
            <a:off x="6400802" y="6496842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4" name="Google Shape;124;p6"/>
          <p:cNvPicPr preferRelativeResize="0"/>
          <p:nvPr/>
        </p:nvPicPr>
        <p:blipFill rotWithShape="1">
          <a:blip r:embed="rId5">
            <a:alphaModFix/>
          </a:blip>
          <a:srcRect l="6009" t="66522" r="49914" b="5875"/>
          <a:stretch/>
        </p:blipFill>
        <p:spPr>
          <a:xfrm>
            <a:off x="6759421" y="2833281"/>
            <a:ext cx="2167869" cy="944254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錄製_2018_10_29_23_11_08_197">
            <a:hlinkClick r:id="" action="ppaction://media"/>
            <a:extLst>
              <a:ext uri="{FF2B5EF4-FFF2-40B4-BE49-F238E27FC236}">
                <a16:creationId xmlns:a16="http://schemas.microsoft.com/office/drawing/2014/main" id="{182E7E77-67F6-4181-90D7-9DD01297EE8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90005" y="3932792"/>
            <a:ext cx="8573886" cy="292520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7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7"/>
          <p:cNvSpPr txBox="1">
            <a:spLocks noGrp="1"/>
          </p:cNvSpPr>
          <p:nvPr>
            <p:ph type="title"/>
          </p:nvPr>
        </p:nvSpPr>
        <p:spPr>
          <a:xfrm>
            <a:off x="0" y="18256"/>
            <a:ext cx="9144000" cy="682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 b="1" dirty="0">
                <a:latin typeface="Times New Roman"/>
                <a:ea typeface="Times New Roman"/>
                <a:cs typeface="Times New Roman"/>
                <a:sym typeface="Times New Roman"/>
              </a:rPr>
              <a:t>3. (30%) Optical Flow                                 </a:t>
            </a:r>
            <a:r>
              <a:rPr lang="en-US" sz="2400" dirty="0"/>
              <a:t>(</a:t>
            </a:r>
            <a:r>
              <a:rPr lang="en-US" sz="2400" dirty="0" err="1"/>
              <a:t>出題：Shaku</a:t>
            </a:r>
            <a:r>
              <a:rPr lang="en-US" sz="2400" dirty="0"/>
              <a:t>)</a:t>
            </a:r>
            <a:endParaRPr b="1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0" name="Google Shape;130;p7"/>
          <p:cNvSpPr txBox="1">
            <a:spLocks noGrp="1"/>
          </p:cNvSpPr>
          <p:nvPr>
            <p:ph type="body" idx="1"/>
          </p:nvPr>
        </p:nvSpPr>
        <p:spPr>
          <a:xfrm>
            <a:off x="36587" y="608264"/>
            <a:ext cx="9070825" cy="56414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dirty="0"/>
              <a:t>3.1 Preprocessing (10%)</a:t>
            </a:r>
            <a:endParaRPr dirty="0"/>
          </a:p>
          <a:p>
            <a:pPr marL="0" lvl="1" indent="0" algn="l" rtl="0">
              <a:lnSpc>
                <a:spcPct val="150000"/>
              </a:lnSpc>
              <a:spcBef>
                <a:spcPts val="375"/>
              </a:spcBef>
              <a:spcAft>
                <a:spcPts val="0"/>
              </a:spcAft>
              <a:buSzPts val="2400"/>
              <a:buNone/>
            </a:pPr>
            <a:r>
              <a:rPr lang="en-US" sz="2000" dirty="0">
                <a:latin typeface="Arial"/>
                <a:ea typeface="Arial"/>
                <a:cs typeface="Arial"/>
                <a:sym typeface="Arial"/>
              </a:rPr>
              <a:t>3.2 Video tracking (20%)</a:t>
            </a:r>
            <a:endParaRPr dirty="0"/>
          </a:p>
        </p:txBody>
      </p:sp>
      <p:sp>
        <p:nvSpPr>
          <p:cNvPr id="131" name="Google Shape;131;p7"/>
          <p:cNvSpPr txBox="1">
            <a:spLocks noGrp="1"/>
          </p:cNvSpPr>
          <p:nvPr>
            <p:ph type="sldNum" idx="12"/>
          </p:nvPr>
        </p:nvSpPr>
        <p:spPr>
          <a:xfrm>
            <a:off x="7086601" y="6474619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5"/>
              <a:buFont typeface="Calibri"/>
              <a:buNone/>
            </a:pPr>
            <a:fld id="{00000000-1234-1234-1234-123412341234}" type="slidenum">
              <a:rPr lang="en-US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佈景主題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1401</TotalTime>
  <Words>1076</Words>
  <Application>Microsoft Office PowerPoint</Application>
  <PresentationFormat>On-screen Show (4:3)</PresentationFormat>
  <Paragraphs>148</Paragraphs>
  <Slides>15</Slides>
  <Notes>14</Notes>
  <HiddenSlides>0</HiddenSlides>
  <MMClips>3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Arial</vt:lpstr>
      <vt:lpstr>Calibri</vt:lpstr>
      <vt:lpstr>Noto Sans Symbols</vt:lpstr>
      <vt:lpstr>Times New Roman</vt:lpstr>
      <vt:lpstr>Wingdings</vt:lpstr>
      <vt:lpstr>Office 佈景主題</vt:lpstr>
      <vt:lpstr>1_Office 佈景主題</vt:lpstr>
      <vt:lpstr>影像處理、電腦視覺及深度學習概論 (Introduction to Image Processing, Computer Vision and Deep Learning)  Homework 2</vt:lpstr>
      <vt:lpstr>Notice (1/2)</vt:lpstr>
      <vt:lpstr>Notice (2/2)</vt:lpstr>
      <vt:lpstr>Assignment scoring (Total: 100%)</vt:lpstr>
      <vt:lpstr>0. GUI</vt:lpstr>
      <vt:lpstr>1. (30%) Stereo Disparity Map    (出題：Kris)</vt:lpstr>
      <vt:lpstr>PowerPoint Presentation</vt:lpstr>
      <vt:lpstr>2. (20%) Background Subtraction                 (出題：Yi Yuan)</vt:lpstr>
      <vt:lpstr>3. (30%) Optical Flow                                 (出題：Shaku)</vt:lpstr>
      <vt:lpstr>PowerPoint Presentation</vt:lpstr>
      <vt:lpstr>PowerPoint Presentation</vt:lpstr>
      <vt:lpstr>How to detect 7 center points of 7 blue circles</vt:lpstr>
      <vt:lpstr>SimpleBlobDetector Usage (C++ Example)</vt:lpstr>
      <vt:lpstr>4. (20%) Augmented Reality         (出題：Rex)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影像處理、電腦視覺及深度學習概論 (Introduction to Image Processing, Computer Vision and Deep Learning)  Homework 2</dc:title>
  <cp:lastModifiedBy>Windows 使用者</cp:lastModifiedBy>
  <cp:revision>28</cp:revision>
  <dcterms:modified xsi:type="dcterms:W3CDTF">2020-01-02T14:13:53Z</dcterms:modified>
</cp:coreProperties>
</file>